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9" r:id="rId4"/>
    <p:sldId id="300" r:id="rId5"/>
    <p:sldId id="301" r:id="rId6"/>
    <p:sldId id="297" r:id="rId7"/>
    <p:sldId id="302" r:id="rId8"/>
    <p:sldId id="303" r:id="rId9"/>
    <p:sldId id="304" r:id="rId10"/>
    <p:sldId id="305" r:id="rId11"/>
    <p:sldId id="306" r:id="rId12"/>
    <p:sldId id="307" r:id="rId13"/>
    <p:sldId id="308" r:id="rId14"/>
    <p:sldId id="309" r:id="rId15"/>
    <p:sldId id="310" r:id="rId16"/>
    <p:sldId id="311" r:id="rId17"/>
    <p:sldId id="296" r:id="rId18"/>
    <p:sldId id="312" r:id="rId19"/>
    <p:sldId id="537" r:id="rId20"/>
    <p:sldId id="313" r:id="rId21"/>
    <p:sldId id="314" r:id="rId22"/>
    <p:sldId id="315" r:id="rId23"/>
    <p:sldId id="316" r:id="rId24"/>
    <p:sldId id="317" r:id="rId25"/>
    <p:sldId id="318" r:id="rId26"/>
    <p:sldId id="319" r:id="rId27"/>
    <p:sldId id="320" r:id="rId28"/>
    <p:sldId id="321" r:id="rId29"/>
    <p:sldId id="322" r:id="rId30"/>
    <p:sldId id="323" r:id="rId31"/>
    <p:sldId id="327" r:id="rId32"/>
    <p:sldId id="538" r:id="rId33"/>
    <p:sldId id="328" r:id="rId34"/>
    <p:sldId id="329" r:id="rId35"/>
    <p:sldId id="330" r:id="rId36"/>
    <p:sldId id="331" r:id="rId37"/>
    <p:sldId id="332" r:id="rId38"/>
    <p:sldId id="333" r:id="rId39"/>
    <p:sldId id="334" r:id="rId40"/>
    <p:sldId id="335" r:id="rId41"/>
    <p:sldId id="336" r:id="rId42"/>
    <p:sldId id="337" r:id="rId43"/>
    <p:sldId id="341" r:id="rId44"/>
    <p:sldId id="539" r:id="rId45"/>
    <p:sldId id="342" r:id="rId46"/>
    <p:sldId id="343" r:id="rId47"/>
    <p:sldId id="344" r:id="rId48"/>
    <p:sldId id="345" r:id="rId49"/>
    <p:sldId id="346" r:id="rId50"/>
    <p:sldId id="347" r:id="rId51"/>
    <p:sldId id="348" r:id="rId52"/>
    <p:sldId id="349" r:id="rId53"/>
    <p:sldId id="350" r:id="rId54"/>
    <p:sldId id="354" r:id="rId55"/>
    <p:sldId id="540" r:id="rId56"/>
    <p:sldId id="355" r:id="rId57"/>
    <p:sldId id="356" r:id="rId58"/>
    <p:sldId id="357" r:id="rId59"/>
    <p:sldId id="358" r:id="rId60"/>
    <p:sldId id="359" r:id="rId61"/>
    <p:sldId id="360" r:id="rId62"/>
    <p:sldId id="361" r:id="rId63"/>
    <p:sldId id="362" r:id="rId64"/>
    <p:sldId id="366" r:id="rId65"/>
    <p:sldId id="541" r:id="rId66"/>
    <p:sldId id="367" r:id="rId67"/>
    <p:sldId id="368" r:id="rId68"/>
    <p:sldId id="369" r:id="rId69"/>
    <p:sldId id="370" r:id="rId70"/>
    <p:sldId id="371" r:id="rId71"/>
    <p:sldId id="372" r:id="rId72"/>
    <p:sldId id="373" r:id="rId73"/>
    <p:sldId id="374" r:id="rId74"/>
    <p:sldId id="375" r:id="rId75"/>
    <p:sldId id="379" r:id="rId76"/>
    <p:sldId id="542" r:id="rId77"/>
    <p:sldId id="380" r:id="rId78"/>
    <p:sldId id="381" r:id="rId79"/>
    <p:sldId id="382" r:id="rId80"/>
    <p:sldId id="383" r:id="rId81"/>
    <p:sldId id="384" r:id="rId82"/>
    <p:sldId id="385" r:id="rId83"/>
    <p:sldId id="386" r:id="rId84"/>
    <p:sldId id="387" r:id="rId85"/>
    <p:sldId id="388" r:id="rId86"/>
    <p:sldId id="392" r:id="rId87"/>
    <p:sldId id="543" r:id="rId88"/>
    <p:sldId id="393" r:id="rId89"/>
    <p:sldId id="394" r:id="rId90"/>
    <p:sldId id="395" r:id="rId91"/>
    <p:sldId id="396" r:id="rId92"/>
    <p:sldId id="397" r:id="rId93"/>
    <p:sldId id="398" r:id="rId94"/>
    <p:sldId id="399" r:id="rId95"/>
    <p:sldId id="400" r:id="rId96"/>
    <p:sldId id="401" r:id="rId97"/>
    <p:sldId id="402" r:id="rId98"/>
    <p:sldId id="403" r:id="rId99"/>
    <p:sldId id="404" r:id="rId100"/>
    <p:sldId id="405" r:id="rId101"/>
    <p:sldId id="406" r:id="rId102"/>
    <p:sldId id="407" r:id="rId103"/>
    <p:sldId id="408" r:id="rId104"/>
    <p:sldId id="412" r:id="rId105"/>
    <p:sldId id="544" r:id="rId106"/>
    <p:sldId id="413" r:id="rId107"/>
    <p:sldId id="414" r:id="rId108"/>
    <p:sldId id="415" r:id="rId109"/>
    <p:sldId id="416" r:id="rId110"/>
    <p:sldId id="417" r:id="rId111"/>
    <p:sldId id="418" r:id="rId112"/>
    <p:sldId id="419" r:id="rId113"/>
    <p:sldId id="420" r:id="rId114"/>
    <p:sldId id="421" r:id="rId115"/>
    <p:sldId id="422" r:id="rId116"/>
    <p:sldId id="423" r:id="rId117"/>
    <p:sldId id="427" r:id="rId118"/>
    <p:sldId id="428" r:id="rId119"/>
    <p:sldId id="429" r:id="rId120"/>
    <p:sldId id="430" r:id="rId121"/>
    <p:sldId id="431" r:id="rId122"/>
    <p:sldId id="432" r:id="rId123"/>
    <p:sldId id="433" r:id="rId124"/>
    <p:sldId id="434" r:id="rId125"/>
    <p:sldId id="435" r:id="rId126"/>
    <p:sldId id="436" r:id="rId127"/>
    <p:sldId id="437" r:id="rId128"/>
    <p:sldId id="438" r:id="rId129"/>
    <p:sldId id="441" r:id="rId130"/>
    <p:sldId id="442" r:id="rId131"/>
    <p:sldId id="443" r:id="rId132"/>
    <p:sldId id="444" r:id="rId133"/>
    <p:sldId id="445" r:id="rId134"/>
    <p:sldId id="446" r:id="rId135"/>
    <p:sldId id="447" r:id="rId136"/>
    <p:sldId id="448" r:id="rId137"/>
    <p:sldId id="449" r:id="rId138"/>
    <p:sldId id="450" r:id="rId139"/>
    <p:sldId id="451" r:id="rId140"/>
    <p:sldId id="452" r:id="rId141"/>
    <p:sldId id="453" r:id="rId142"/>
    <p:sldId id="454" r:id="rId143"/>
    <p:sldId id="455" r:id="rId144"/>
    <p:sldId id="458" r:id="rId145"/>
    <p:sldId id="459" r:id="rId146"/>
    <p:sldId id="460" r:id="rId147"/>
    <p:sldId id="461" r:id="rId148"/>
    <p:sldId id="462" r:id="rId149"/>
    <p:sldId id="463" r:id="rId150"/>
    <p:sldId id="464" r:id="rId151"/>
    <p:sldId id="465" r:id="rId152"/>
    <p:sldId id="466" r:id="rId153"/>
    <p:sldId id="467" r:id="rId154"/>
    <p:sldId id="468" r:id="rId155"/>
    <p:sldId id="469" r:id="rId156"/>
    <p:sldId id="470" r:id="rId157"/>
    <p:sldId id="471" r:id="rId158"/>
    <p:sldId id="472" r:id="rId159"/>
    <p:sldId id="475" r:id="rId160"/>
    <p:sldId id="476" r:id="rId161"/>
    <p:sldId id="477" r:id="rId162"/>
    <p:sldId id="478" r:id="rId163"/>
    <p:sldId id="479" r:id="rId164"/>
    <p:sldId id="480" r:id="rId165"/>
    <p:sldId id="481" r:id="rId166"/>
    <p:sldId id="482" r:id="rId167"/>
    <p:sldId id="483" r:id="rId168"/>
    <p:sldId id="484" r:id="rId169"/>
    <p:sldId id="485" r:id="rId170"/>
    <p:sldId id="486" r:id="rId171"/>
    <p:sldId id="489" r:id="rId172"/>
    <p:sldId id="490" r:id="rId173"/>
    <p:sldId id="491" r:id="rId174"/>
    <p:sldId id="492" r:id="rId175"/>
    <p:sldId id="493" r:id="rId176"/>
    <p:sldId id="494" r:id="rId177"/>
    <p:sldId id="495" r:id="rId178"/>
    <p:sldId id="496" r:id="rId179"/>
    <p:sldId id="497" r:id="rId180"/>
    <p:sldId id="498" r:id="rId181"/>
    <p:sldId id="499" r:id="rId182"/>
    <p:sldId id="500" r:id="rId183"/>
    <p:sldId id="501" r:id="rId184"/>
    <p:sldId id="504" r:id="rId185"/>
    <p:sldId id="505" r:id="rId186"/>
    <p:sldId id="506" r:id="rId187"/>
    <p:sldId id="507" r:id="rId188"/>
    <p:sldId id="508" r:id="rId189"/>
    <p:sldId id="509" r:id="rId190"/>
    <p:sldId id="510" r:id="rId191"/>
    <p:sldId id="511" r:id="rId192"/>
    <p:sldId id="512" r:id="rId193"/>
    <p:sldId id="513" r:id="rId194"/>
    <p:sldId id="514" r:id="rId195"/>
    <p:sldId id="515" r:id="rId196"/>
    <p:sldId id="518" r:id="rId197"/>
    <p:sldId id="519" r:id="rId198"/>
    <p:sldId id="520" r:id="rId199"/>
    <p:sldId id="521" r:id="rId200"/>
    <p:sldId id="522" r:id="rId201"/>
    <p:sldId id="523" r:id="rId202"/>
    <p:sldId id="524" r:id="rId203"/>
    <p:sldId id="525" r:id="rId204"/>
    <p:sldId id="526" r:id="rId205"/>
    <p:sldId id="527" r:id="rId206"/>
    <p:sldId id="528" r:id="rId207"/>
    <p:sldId id="529" r:id="rId208"/>
    <p:sldId id="530" r:id="rId209"/>
    <p:sldId id="531" r:id="rId210"/>
    <p:sldId id="532" r:id="rId211"/>
    <p:sldId id="533" r:id="rId212"/>
    <p:sldId id="534" r:id="rId213"/>
    <p:sldId id="535" r:id="rId214"/>
    <p:sldId id="536" r:id="rId2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16" Type="http://schemas.openxmlformats.org/officeDocument/2006/relationships/presProps" Target="presProps.xml"/><Relationship Id="rId211" Type="http://schemas.openxmlformats.org/officeDocument/2006/relationships/slide" Target="slides/slide21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tableStyles" Target="tableStyles.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4683-EE42-4019-AD2A-34A7A10D90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53212A-14DA-497D-A85D-BED0230DAA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8480EA-1E07-42F9-BDB9-D2C5F328598A}"/>
              </a:ext>
            </a:extLst>
          </p:cNvPr>
          <p:cNvSpPr>
            <a:spLocks noGrp="1"/>
          </p:cNvSpPr>
          <p:nvPr>
            <p:ph type="dt" sz="half" idx="10"/>
          </p:nvPr>
        </p:nvSpPr>
        <p:spPr/>
        <p:txBody>
          <a:bodyPr/>
          <a:lstStyle/>
          <a:p>
            <a:fld id="{52C97067-255B-41CB-B2AE-64BCB3609428}" type="datetimeFigureOut">
              <a:rPr lang="en-US" smtClean="0"/>
              <a:t>8/20/2021</a:t>
            </a:fld>
            <a:endParaRPr lang="en-US"/>
          </a:p>
        </p:txBody>
      </p:sp>
      <p:sp>
        <p:nvSpPr>
          <p:cNvPr id="5" name="Footer Placeholder 4">
            <a:extLst>
              <a:ext uri="{FF2B5EF4-FFF2-40B4-BE49-F238E27FC236}">
                <a16:creationId xmlns:a16="http://schemas.microsoft.com/office/drawing/2014/main" id="{A80E177A-DE1B-46A0-B82E-6E86B80663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A7336-B3AB-46B8-96D2-9B7D805AAA9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101473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3CBB4-7BF9-45D3-B7C1-4569AA3585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6D1039-FAE3-4777-888F-41AF749DAD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FF259-DB96-4BA3-BFF9-7A19B4827EF9}"/>
              </a:ext>
            </a:extLst>
          </p:cNvPr>
          <p:cNvSpPr>
            <a:spLocks noGrp="1"/>
          </p:cNvSpPr>
          <p:nvPr>
            <p:ph type="dt" sz="half" idx="10"/>
          </p:nvPr>
        </p:nvSpPr>
        <p:spPr/>
        <p:txBody>
          <a:bodyPr/>
          <a:lstStyle/>
          <a:p>
            <a:fld id="{52C97067-255B-41CB-B2AE-64BCB3609428}" type="datetimeFigureOut">
              <a:rPr lang="en-US" smtClean="0"/>
              <a:t>8/20/2021</a:t>
            </a:fld>
            <a:endParaRPr lang="en-US"/>
          </a:p>
        </p:txBody>
      </p:sp>
      <p:sp>
        <p:nvSpPr>
          <p:cNvPr id="5" name="Footer Placeholder 4">
            <a:extLst>
              <a:ext uri="{FF2B5EF4-FFF2-40B4-BE49-F238E27FC236}">
                <a16:creationId xmlns:a16="http://schemas.microsoft.com/office/drawing/2014/main" id="{DD86C3CF-F048-41D2-AD95-C8A7C7BD0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DFE73-A494-4E68-A610-26DD36A5E18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05362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425D3E-2E80-44EE-9D89-E401DAE40C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2BC3B0-ACF7-4868-898E-7EC7BC83A8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6C7528-947B-4BA7-AED3-941C7191F537}"/>
              </a:ext>
            </a:extLst>
          </p:cNvPr>
          <p:cNvSpPr>
            <a:spLocks noGrp="1"/>
          </p:cNvSpPr>
          <p:nvPr>
            <p:ph type="dt" sz="half" idx="10"/>
          </p:nvPr>
        </p:nvSpPr>
        <p:spPr/>
        <p:txBody>
          <a:bodyPr/>
          <a:lstStyle/>
          <a:p>
            <a:fld id="{52C97067-255B-41CB-B2AE-64BCB3609428}" type="datetimeFigureOut">
              <a:rPr lang="en-US" smtClean="0"/>
              <a:t>8/20/2021</a:t>
            </a:fld>
            <a:endParaRPr lang="en-US"/>
          </a:p>
        </p:txBody>
      </p:sp>
      <p:sp>
        <p:nvSpPr>
          <p:cNvPr id="5" name="Footer Placeholder 4">
            <a:extLst>
              <a:ext uri="{FF2B5EF4-FFF2-40B4-BE49-F238E27FC236}">
                <a16:creationId xmlns:a16="http://schemas.microsoft.com/office/drawing/2014/main" id="{005BA31E-E534-4245-B0FF-CE29800E2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59988-8FE8-4DB3-99E4-B141C204F746}"/>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533444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61E71-B977-4144-A939-464B788005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68D9EE-C155-4767-81DA-FD349BD009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FD26D3-17E9-475E-8226-B7B465CC8CC7}"/>
              </a:ext>
            </a:extLst>
          </p:cNvPr>
          <p:cNvSpPr>
            <a:spLocks noGrp="1"/>
          </p:cNvSpPr>
          <p:nvPr>
            <p:ph type="dt" sz="half" idx="10"/>
          </p:nvPr>
        </p:nvSpPr>
        <p:spPr/>
        <p:txBody>
          <a:bodyPr/>
          <a:lstStyle/>
          <a:p>
            <a:fld id="{52C97067-255B-41CB-B2AE-64BCB3609428}" type="datetimeFigureOut">
              <a:rPr lang="en-US" smtClean="0"/>
              <a:t>8/20/2021</a:t>
            </a:fld>
            <a:endParaRPr lang="en-US"/>
          </a:p>
        </p:txBody>
      </p:sp>
      <p:sp>
        <p:nvSpPr>
          <p:cNvPr id="5" name="Footer Placeholder 4">
            <a:extLst>
              <a:ext uri="{FF2B5EF4-FFF2-40B4-BE49-F238E27FC236}">
                <a16:creationId xmlns:a16="http://schemas.microsoft.com/office/drawing/2014/main" id="{6C5C8E52-37F2-4E42-84F7-98AFCB9A3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FB24AD-C3C0-4DCA-B101-2C941BC44679}"/>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6153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444CD-6298-42D4-99B8-9A14A5ED55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F7E351-2F68-4F09-B870-2C3767C9E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C2AFE8-79CC-4C37-B3EA-3B1AA0C29F0B}"/>
              </a:ext>
            </a:extLst>
          </p:cNvPr>
          <p:cNvSpPr>
            <a:spLocks noGrp="1"/>
          </p:cNvSpPr>
          <p:nvPr>
            <p:ph type="dt" sz="half" idx="10"/>
          </p:nvPr>
        </p:nvSpPr>
        <p:spPr/>
        <p:txBody>
          <a:bodyPr/>
          <a:lstStyle/>
          <a:p>
            <a:fld id="{52C97067-255B-41CB-B2AE-64BCB3609428}" type="datetimeFigureOut">
              <a:rPr lang="en-US" smtClean="0"/>
              <a:t>8/20/2021</a:t>
            </a:fld>
            <a:endParaRPr lang="en-US"/>
          </a:p>
        </p:txBody>
      </p:sp>
      <p:sp>
        <p:nvSpPr>
          <p:cNvPr id="5" name="Footer Placeholder 4">
            <a:extLst>
              <a:ext uri="{FF2B5EF4-FFF2-40B4-BE49-F238E27FC236}">
                <a16:creationId xmlns:a16="http://schemas.microsoft.com/office/drawing/2014/main" id="{C9000F06-15CA-4083-A7A3-944D7A71E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46058F-5329-4979-9B8A-4B474947F415}"/>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995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D0A77-9FD7-4A16-9D10-AF87C5C0E5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EEBD83-7818-4B01-A3ED-5E62346756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D4C391-70BC-41D8-85D7-06CF7B3989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DFB5D2-8430-4809-8EEF-8C63C5D8CBAC}"/>
              </a:ext>
            </a:extLst>
          </p:cNvPr>
          <p:cNvSpPr>
            <a:spLocks noGrp="1"/>
          </p:cNvSpPr>
          <p:nvPr>
            <p:ph type="dt" sz="half" idx="10"/>
          </p:nvPr>
        </p:nvSpPr>
        <p:spPr/>
        <p:txBody>
          <a:bodyPr/>
          <a:lstStyle/>
          <a:p>
            <a:fld id="{52C97067-255B-41CB-B2AE-64BCB3609428}" type="datetimeFigureOut">
              <a:rPr lang="en-US" smtClean="0"/>
              <a:t>8/20/2021</a:t>
            </a:fld>
            <a:endParaRPr lang="en-US"/>
          </a:p>
        </p:txBody>
      </p:sp>
      <p:sp>
        <p:nvSpPr>
          <p:cNvPr id="6" name="Footer Placeholder 5">
            <a:extLst>
              <a:ext uri="{FF2B5EF4-FFF2-40B4-BE49-F238E27FC236}">
                <a16:creationId xmlns:a16="http://schemas.microsoft.com/office/drawing/2014/main" id="{E8EE8786-BA3F-4AF0-B14B-0930DE31EC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B3160-D58B-4F9D-AC2B-B924BAD128DC}"/>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988280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8F231-419F-42FD-B20C-4C2E88CD32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AE3977-CE54-4C48-B079-C848317E55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7D1A30-0EFC-4401-8717-C10A70D58C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1685CF-7E15-445B-B070-35E81E387D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956431-94C9-43D8-98E5-F705A8438A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B8499C-A193-4A6A-B756-B02457C50C62}"/>
              </a:ext>
            </a:extLst>
          </p:cNvPr>
          <p:cNvSpPr>
            <a:spLocks noGrp="1"/>
          </p:cNvSpPr>
          <p:nvPr>
            <p:ph type="dt" sz="half" idx="10"/>
          </p:nvPr>
        </p:nvSpPr>
        <p:spPr/>
        <p:txBody>
          <a:bodyPr/>
          <a:lstStyle/>
          <a:p>
            <a:fld id="{52C97067-255B-41CB-B2AE-64BCB3609428}" type="datetimeFigureOut">
              <a:rPr lang="en-US" smtClean="0"/>
              <a:t>8/20/2021</a:t>
            </a:fld>
            <a:endParaRPr lang="en-US"/>
          </a:p>
        </p:txBody>
      </p:sp>
      <p:sp>
        <p:nvSpPr>
          <p:cNvPr id="8" name="Footer Placeholder 7">
            <a:extLst>
              <a:ext uri="{FF2B5EF4-FFF2-40B4-BE49-F238E27FC236}">
                <a16:creationId xmlns:a16="http://schemas.microsoft.com/office/drawing/2014/main" id="{D7DC1D8C-DFB5-43FF-B233-B55145C88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3D1C81-8571-4D6A-832F-4B43209E6AA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93089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357FA-C253-4C0F-AE13-2D2CFDE47A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34EA01-A331-4814-A5DA-936CD32D2960}"/>
              </a:ext>
            </a:extLst>
          </p:cNvPr>
          <p:cNvSpPr>
            <a:spLocks noGrp="1"/>
          </p:cNvSpPr>
          <p:nvPr>
            <p:ph type="dt" sz="half" idx="10"/>
          </p:nvPr>
        </p:nvSpPr>
        <p:spPr/>
        <p:txBody>
          <a:bodyPr/>
          <a:lstStyle/>
          <a:p>
            <a:fld id="{52C97067-255B-41CB-B2AE-64BCB3609428}" type="datetimeFigureOut">
              <a:rPr lang="en-US" smtClean="0"/>
              <a:t>8/20/2021</a:t>
            </a:fld>
            <a:endParaRPr lang="en-US"/>
          </a:p>
        </p:txBody>
      </p:sp>
      <p:sp>
        <p:nvSpPr>
          <p:cNvPr id="4" name="Footer Placeholder 3">
            <a:extLst>
              <a:ext uri="{FF2B5EF4-FFF2-40B4-BE49-F238E27FC236}">
                <a16:creationId xmlns:a16="http://schemas.microsoft.com/office/drawing/2014/main" id="{6009F032-9B49-463E-B13A-EAC61AAEE7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33197D-6E05-4E10-8D5C-7C3E08404FE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83497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149A39-A010-4E8C-9F2B-863DDF2B6691}"/>
              </a:ext>
            </a:extLst>
          </p:cNvPr>
          <p:cNvSpPr>
            <a:spLocks noGrp="1"/>
          </p:cNvSpPr>
          <p:nvPr>
            <p:ph type="dt" sz="half" idx="10"/>
          </p:nvPr>
        </p:nvSpPr>
        <p:spPr/>
        <p:txBody>
          <a:bodyPr/>
          <a:lstStyle/>
          <a:p>
            <a:fld id="{52C97067-255B-41CB-B2AE-64BCB3609428}" type="datetimeFigureOut">
              <a:rPr lang="en-US" smtClean="0"/>
              <a:t>8/20/2021</a:t>
            </a:fld>
            <a:endParaRPr lang="en-US"/>
          </a:p>
        </p:txBody>
      </p:sp>
      <p:sp>
        <p:nvSpPr>
          <p:cNvPr id="3" name="Footer Placeholder 2">
            <a:extLst>
              <a:ext uri="{FF2B5EF4-FFF2-40B4-BE49-F238E27FC236}">
                <a16:creationId xmlns:a16="http://schemas.microsoft.com/office/drawing/2014/main" id="{919F7236-CB1F-4CE2-84B9-A532503E79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761DA1-8B8E-4B84-986D-8377511A91D4}"/>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87888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1ED82-C1E3-4390-85CA-DD8A46CCA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4EEB9B-B08B-469B-BBD9-57ADB10AFB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4463CC-C2E5-4CCE-B7E0-F0EE17FA7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F8D8C-E2C0-442B-8D08-DC926624EB1A}"/>
              </a:ext>
            </a:extLst>
          </p:cNvPr>
          <p:cNvSpPr>
            <a:spLocks noGrp="1"/>
          </p:cNvSpPr>
          <p:nvPr>
            <p:ph type="dt" sz="half" idx="10"/>
          </p:nvPr>
        </p:nvSpPr>
        <p:spPr/>
        <p:txBody>
          <a:bodyPr/>
          <a:lstStyle/>
          <a:p>
            <a:fld id="{52C97067-255B-41CB-B2AE-64BCB3609428}" type="datetimeFigureOut">
              <a:rPr lang="en-US" smtClean="0"/>
              <a:t>8/20/2021</a:t>
            </a:fld>
            <a:endParaRPr lang="en-US"/>
          </a:p>
        </p:txBody>
      </p:sp>
      <p:sp>
        <p:nvSpPr>
          <p:cNvPr id="6" name="Footer Placeholder 5">
            <a:extLst>
              <a:ext uri="{FF2B5EF4-FFF2-40B4-BE49-F238E27FC236}">
                <a16:creationId xmlns:a16="http://schemas.microsoft.com/office/drawing/2014/main" id="{24DCBA93-F01B-417F-A911-2B1A32E49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715EE4-6D49-4E6B-BEE2-E698049C2A27}"/>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60081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EBA2-AD5D-4774-A8E6-C0807C8D1B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4332CA-AF89-458A-813B-0CAB2E709A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9CCDD0-266A-439B-B7A1-55D7D3402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D38870-EA97-4B39-8053-DF43AFD18C8B}"/>
              </a:ext>
            </a:extLst>
          </p:cNvPr>
          <p:cNvSpPr>
            <a:spLocks noGrp="1"/>
          </p:cNvSpPr>
          <p:nvPr>
            <p:ph type="dt" sz="half" idx="10"/>
          </p:nvPr>
        </p:nvSpPr>
        <p:spPr/>
        <p:txBody>
          <a:bodyPr/>
          <a:lstStyle/>
          <a:p>
            <a:fld id="{52C97067-255B-41CB-B2AE-64BCB3609428}" type="datetimeFigureOut">
              <a:rPr lang="en-US" smtClean="0"/>
              <a:t>8/20/2021</a:t>
            </a:fld>
            <a:endParaRPr lang="en-US"/>
          </a:p>
        </p:txBody>
      </p:sp>
      <p:sp>
        <p:nvSpPr>
          <p:cNvPr id="6" name="Footer Placeholder 5">
            <a:extLst>
              <a:ext uri="{FF2B5EF4-FFF2-40B4-BE49-F238E27FC236}">
                <a16:creationId xmlns:a16="http://schemas.microsoft.com/office/drawing/2014/main" id="{F7800573-3E59-47A0-BA74-816AE8D601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2AA5B1-2080-4C3A-8303-F9356745703B}"/>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88447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44772-54E5-4D08-BEDC-BECC49CFE0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AFB288-AB5B-415E-8E57-48B3BE0FF3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C7DDA2-C57A-4BF8-ADE4-F22E11DE1D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97067-255B-41CB-B2AE-64BCB3609428}" type="datetimeFigureOut">
              <a:rPr lang="en-US" smtClean="0"/>
              <a:t>8/20/2021</a:t>
            </a:fld>
            <a:endParaRPr lang="en-US"/>
          </a:p>
        </p:txBody>
      </p:sp>
      <p:sp>
        <p:nvSpPr>
          <p:cNvPr id="5" name="Footer Placeholder 4">
            <a:extLst>
              <a:ext uri="{FF2B5EF4-FFF2-40B4-BE49-F238E27FC236}">
                <a16:creationId xmlns:a16="http://schemas.microsoft.com/office/drawing/2014/main" id="{F1BB2888-6476-4024-8F2A-D8947662D4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1F778C-CDF5-4085-B6F6-B348FC1970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69DC0-D471-4868-A16F-642CC4211318}" type="slidenum">
              <a:rPr lang="en-US" smtClean="0"/>
              <a:t>‹#›</a:t>
            </a:fld>
            <a:endParaRPr lang="en-US"/>
          </a:p>
        </p:txBody>
      </p:sp>
    </p:spTree>
    <p:extLst>
      <p:ext uri="{BB962C8B-B14F-4D97-AF65-F5344CB8AC3E}">
        <p14:creationId xmlns:p14="http://schemas.microsoft.com/office/powerpoint/2010/main" val="34200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4198385"/>
          </a:xfrm>
        </p:spPr>
        <p:txBody>
          <a:bodyPr>
            <a:noAutofit/>
          </a:bodyPr>
          <a:lstStyle/>
          <a:p>
            <a:r>
              <a:rPr lang="en-US" sz="10300" dirty="0">
                <a:solidFill>
                  <a:schemeClr val="bg1"/>
                </a:solidFill>
              </a:rPr>
              <a:t>Depicting the Gentiles</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4489933"/>
            <a:ext cx="12192000" cy="1655762"/>
          </a:xfrm>
        </p:spPr>
        <p:txBody>
          <a:bodyPr>
            <a:normAutofit/>
          </a:bodyPr>
          <a:lstStyle/>
          <a:p>
            <a:r>
              <a:rPr lang="en-US" sz="8800" dirty="0">
                <a:solidFill>
                  <a:schemeClr val="bg1"/>
                </a:solidFill>
              </a:rPr>
              <a:t>Romans 1</a:t>
            </a:r>
          </a:p>
        </p:txBody>
      </p:sp>
    </p:spTree>
    <p:extLst>
      <p:ext uri="{BB962C8B-B14F-4D97-AF65-F5344CB8AC3E}">
        <p14:creationId xmlns:p14="http://schemas.microsoft.com/office/powerpoint/2010/main" val="306102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3. Thesis Statement – 1:16-17</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16: power – </a:t>
            </a:r>
            <a:r>
              <a:rPr lang="en-US" sz="5000" dirty="0" err="1">
                <a:solidFill>
                  <a:schemeClr val="bg1"/>
                </a:solidFill>
              </a:rPr>
              <a:t>Gk</a:t>
            </a:r>
            <a:r>
              <a:rPr lang="en-US" sz="5000" dirty="0">
                <a:solidFill>
                  <a:schemeClr val="bg1"/>
                </a:solidFill>
              </a:rPr>
              <a:t>: </a:t>
            </a:r>
            <a:r>
              <a:rPr lang="en-US" sz="5000" dirty="0" err="1">
                <a:solidFill>
                  <a:schemeClr val="bg1"/>
                </a:solidFill>
              </a:rPr>
              <a:t>dunamis</a:t>
            </a:r>
            <a:r>
              <a:rPr lang="en-US" sz="5000" dirty="0">
                <a:solidFill>
                  <a:schemeClr val="bg1"/>
                </a:solidFill>
              </a:rPr>
              <a:t> – </a:t>
            </a:r>
            <a:r>
              <a:rPr lang="en-US" sz="5000" dirty="0" err="1">
                <a:solidFill>
                  <a:schemeClr val="bg1"/>
                </a:solidFill>
              </a:rPr>
              <a:t>Eng</a:t>
            </a:r>
            <a:r>
              <a:rPr lang="en-US" sz="5000" dirty="0">
                <a:solidFill>
                  <a:schemeClr val="bg1"/>
                </a:solidFill>
              </a:rPr>
              <a:t>: dynamite; R empire noted for their power; truly in Gospel</a:t>
            </a:r>
          </a:p>
          <a:p>
            <a:r>
              <a:rPr lang="en-US" sz="5000" dirty="0">
                <a:solidFill>
                  <a:schemeClr val="bg1"/>
                </a:solidFill>
              </a:rPr>
              <a:t>Salvation – </a:t>
            </a:r>
            <a:r>
              <a:rPr lang="en-US" sz="5000" dirty="0" err="1">
                <a:solidFill>
                  <a:schemeClr val="bg1"/>
                </a:solidFill>
              </a:rPr>
              <a:t>Gk</a:t>
            </a:r>
            <a:r>
              <a:rPr lang="en-US" sz="5000" dirty="0">
                <a:solidFill>
                  <a:schemeClr val="bg1"/>
                </a:solidFill>
              </a:rPr>
              <a:t>: deliverance</a:t>
            </a:r>
          </a:p>
          <a:p>
            <a:r>
              <a:rPr lang="en-US" sz="5000" dirty="0">
                <a:solidFill>
                  <a:schemeClr val="bg1"/>
                </a:solidFill>
              </a:rPr>
              <a:t>17: Hab. 2:4: </a:t>
            </a:r>
            <a:r>
              <a:rPr lang="en-US" sz="4400" dirty="0">
                <a:solidFill>
                  <a:schemeClr val="bg1"/>
                </a:solidFill>
              </a:rPr>
              <a:t>destruction of </a:t>
            </a:r>
            <a:r>
              <a:rPr lang="en-US" sz="4400" dirty="0" err="1">
                <a:solidFill>
                  <a:schemeClr val="bg1"/>
                </a:solidFill>
              </a:rPr>
              <a:t>Chald</a:t>
            </a:r>
            <a:r>
              <a:rPr lang="en-US" sz="4400" dirty="0">
                <a:solidFill>
                  <a:schemeClr val="bg1"/>
                </a:solidFill>
              </a:rPr>
              <a:t>.; God would raise them up to punish Judah; Hab. Wonders why God would do this when </a:t>
            </a:r>
            <a:r>
              <a:rPr lang="en-US" sz="4400" dirty="0" err="1">
                <a:solidFill>
                  <a:schemeClr val="bg1"/>
                </a:solidFill>
              </a:rPr>
              <a:t>Chald</a:t>
            </a:r>
            <a:r>
              <a:rPr lang="en-US" sz="4400" dirty="0">
                <a:solidFill>
                  <a:schemeClr val="bg1"/>
                </a:solidFill>
              </a:rPr>
              <a:t>. Were more wicked. Point: “Righteous man will turn to </a:t>
            </a:r>
            <a:r>
              <a:rPr lang="en-US" sz="4400" u="sng" dirty="0">
                <a:solidFill>
                  <a:schemeClr val="bg1"/>
                </a:solidFill>
              </a:rPr>
              <a:t>Me</a:t>
            </a:r>
            <a:r>
              <a:rPr lang="en-US" sz="4400" dirty="0">
                <a:solidFill>
                  <a:schemeClr val="bg1"/>
                </a:solidFill>
              </a:rPr>
              <a:t> even when things look bad and I will reward him by keeping him safe.”</a:t>
            </a:r>
            <a:endParaRPr lang="en-US" sz="5000" dirty="0">
              <a:solidFill>
                <a:schemeClr val="bg1"/>
              </a:solidFill>
            </a:endParaRPr>
          </a:p>
        </p:txBody>
      </p:sp>
    </p:spTree>
    <p:extLst>
      <p:ext uri="{BB962C8B-B14F-4D97-AF65-F5344CB8AC3E}">
        <p14:creationId xmlns:p14="http://schemas.microsoft.com/office/powerpoint/2010/main" val="69891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5200" dirty="0">
                <a:solidFill>
                  <a:schemeClr val="bg1"/>
                </a:solidFill>
              </a:rPr>
              <a:t>7. No Separation from the Love of God 31-39</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37: more than conquerors – God’s grace enables us to win battle against great odds</a:t>
            </a:r>
          </a:p>
          <a:p>
            <a:r>
              <a:rPr lang="en-US" sz="5000" dirty="0">
                <a:solidFill>
                  <a:schemeClr val="bg1"/>
                </a:solidFill>
              </a:rPr>
              <a:t>38,39: fully convinced; 10 things:</a:t>
            </a:r>
          </a:p>
          <a:p>
            <a:r>
              <a:rPr lang="en-US" sz="5000" b="1" dirty="0">
                <a:solidFill>
                  <a:schemeClr val="bg1"/>
                </a:solidFill>
              </a:rPr>
              <a:t>Death </a:t>
            </a:r>
            <a:r>
              <a:rPr lang="en-US" sz="5000" dirty="0">
                <a:solidFill>
                  <a:schemeClr val="bg1"/>
                </a:solidFill>
              </a:rPr>
              <a:t>most formidable foe in some’s eyes; some have a harder time facing </a:t>
            </a:r>
            <a:r>
              <a:rPr lang="en-US" sz="5000" b="1" dirty="0">
                <a:solidFill>
                  <a:schemeClr val="bg1"/>
                </a:solidFill>
              </a:rPr>
              <a:t>life</a:t>
            </a:r>
            <a:r>
              <a:rPr lang="en-US" sz="5000" dirty="0">
                <a:solidFill>
                  <a:schemeClr val="bg1"/>
                </a:solidFill>
              </a:rPr>
              <a:t> than death</a:t>
            </a:r>
          </a:p>
          <a:p>
            <a:r>
              <a:rPr lang="en-US" sz="5000" b="1" dirty="0">
                <a:solidFill>
                  <a:schemeClr val="bg1"/>
                </a:solidFill>
              </a:rPr>
              <a:t>Angels</a:t>
            </a:r>
            <a:r>
              <a:rPr lang="en-US" sz="5000" dirty="0">
                <a:solidFill>
                  <a:schemeClr val="bg1"/>
                </a:solidFill>
              </a:rPr>
              <a:t>: messengers; </a:t>
            </a:r>
            <a:r>
              <a:rPr lang="en-US" sz="5000" b="1" dirty="0">
                <a:solidFill>
                  <a:schemeClr val="bg1"/>
                </a:solidFill>
              </a:rPr>
              <a:t>principalities</a:t>
            </a:r>
            <a:r>
              <a:rPr lang="en-US" sz="5000" dirty="0">
                <a:solidFill>
                  <a:schemeClr val="bg1"/>
                </a:solidFill>
              </a:rPr>
              <a:t>: first in authority – no spiritual force</a:t>
            </a:r>
            <a:endParaRPr lang="en-US" sz="5000" b="1" dirty="0">
              <a:solidFill>
                <a:schemeClr val="bg1"/>
              </a:solidFill>
            </a:endParaRPr>
          </a:p>
        </p:txBody>
      </p:sp>
    </p:spTree>
    <p:extLst>
      <p:ext uri="{BB962C8B-B14F-4D97-AF65-F5344CB8AC3E}">
        <p14:creationId xmlns:p14="http://schemas.microsoft.com/office/powerpoint/2010/main" val="685347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5200" dirty="0">
                <a:solidFill>
                  <a:schemeClr val="bg1"/>
                </a:solidFill>
              </a:rPr>
              <a:t>7. No Separation from the Love of God 31-39</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b="1" dirty="0">
                <a:solidFill>
                  <a:schemeClr val="bg1"/>
                </a:solidFill>
              </a:rPr>
              <a:t>Things present &amp; to come</a:t>
            </a:r>
            <a:r>
              <a:rPr lang="en-US" sz="5000" dirty="0">
                <a:solidFill>
                  <a:schemeClr val="bg1"/>
                </a:solidFill>
              </a:rPr>
              <a:t>: some overwhelmed w/ things of today, others worry over tomorrow</a:t>
            </a:r>
          </a:p>
          <a:p>
            <a:r>
              <a:rPr lang="en-US" sz="5000" b="1" dirty="0">
                <a:solidFill>
                  <a:schemeClr val="bg1"/>
                </a:solidFill>
              </a:rPr>
              <a:t>Powers</a:t>
            </a:r>
            <a:r>
              <a:rPr lang="en-US" sz="5000" dirty="0">
                <a:solidFill>
                  <a:schemeClr val="bg1"/>
                </a:solidFill>
              </a:rPr>
              <a:t>: spiritual forces </a:t>
            </a:r>
            <a:r>
              <a:rPr lang="en-US" sz="4400" dirty="0">
                <a:solidFill>
                  <a:schemeClr val="bg1"/>
                </a:solidFill>
              </a:rPr>
              <a:t>(1 Cor. 15:24; Eph. 1:21) </a:t>
            </a:r>
            <a:r>
              <a:rPr lang="en-US" sz="5000" dirty="0">
                <a:solidFill>
                  <a:schemeClr val="bg1"/>
                </a:solidFill>
              </a:rPr>
              <a:t>human rulers who tyrannize Christians</a:t>
            </a:r>
          </a:p>
          <a:p>
            <a:r>
              <a:rPr lang="en-US" sz="5000" b="1" dirty="0">
                <a:solidFill>
                  <a:schemeClr val="bg1"/>
                </a:solidFill>
              </a:rPr>
              <a:t>Height </a:t>
            </a:r>
            <a:r>
              <a:rPr lang="en-US" sz="5000" dirty="0">
                <a:solidFill>
                  <a:schemeClr val="bg1"/>
                </a:solidFill>
              </a:rPr>
              <a:t>&amp; </a:t>
            </a:r>
            <a:r>
              <a:rPr lang="en-US" sz="5000" b="1" dirty="0">
                <a:solidFill>
                  <a:schemeClr val="bg1"/>
                </a:solidFill>
              </a:rPr>
              <a:t>Depth</a:t>
            </a:r>
            <a:r>
              <a:rPr lang="en-US" sz="5000" dirty="0">
                <a:solidFill>
                  <a:schemeClr val="bg1"/>
                </a:solidFill>
              </a:rPr>
              <a:t> – most obscure</a:t>
            </a:r>
          </a:p>
          <a:p>
            <a:r>
              <a:rPr lang="en-US" sz="5000" b="1" dirty="0">
                <a:solidFill>
                  <a:schemeClr val="bg1"/>
                </a:solidFill>
              </a:rPr>
              <a:t>Any other created thing</a:t>
            </a:r>
            <a:r>
              <a:rPr lang="en-US" sz="5000" dirty="0">
                <a:solidFill>
                  <a:schemeClr val="bg1"/>
                </a:solidFill>
              </a:rPr>
              <a:t> – catchall, “et cetera”</a:t>
            </a:r>
            <a:endParaRPr lang="en-US" sz="5000" b="1" dirty="0">
              <a:solidFill>
                <a:schemeClr val="bg1"/>
              </a:solidFill>
            </a:endParaRPr>
          </a:p>
        </p:txBody>
      </p:sp>
    </p:spTree>
    <p:extLst>
      <p:ext uri="{BB962C8B-B14F-4D97-AF65-F5344CB8AC3E}">
        <p14:creationId xmlns:p14="http://schemas.microsoft.com/office/powerpoint/2010/main" val="2039685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5200" dirty="0">
                <a:solidFill>
                  <a:schemeClr val="bg1"/>
                </a:solidFill>
              </a:rPr>
              <a:t>7. No Separation from the Love of God 31-39</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This beautiful passage does not teach the impossibility of one falling away and to teach this robs the passage of its beauty.</a:t>
            </a:r>
          </a:p>
        </p:txBody>
      </p:sp>
    </p:spTree>
    <p:extLst>
      <p:ext uri="{BB962C8B-B14F-4D97-AF65-F5344CB8AC3E}">
        <p14:creationId xmlns:p14="http://schemas.microsoft.com/office/powerpoint/2010/main" val="883513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637898"/>
            <a:ext cx="12191998" cy="6602759"/>
          </a:xfrm>
        </p:spPr>
        <p:txBody>
          <a:bodyPr>
            <a:noAutofit/>
          </a:bodyPr>
          <a:lstStyle/>
          <a:p>
            <a:pPr marL="914400" indent="-914400">
              <a:buFont typeface="+mj-lt"/>
              <a:buAutoNum type="arabicPeriod"/>
            </a:pPr>
            <a:r>
              <a:rPr lang="en-US" sz="4000" dirty="0">
                <a:solidFill>
                  <a:schemeClr val="bg1"/>
                </a:solidFill>
              </a:rPr>
              <a:t>Since there is no condemnation in Christ, we need to quit feeling guilty about past sins. Once we are forgiven, they are held against us no more. Church sign: Trying to bring up past sins is like sending a letter to my old house – I don’t live there anymore.</a:t>
            </a:r>
          </a:p>
          <a:p>
            <a:pPr marL="914400" indent="-914400">
              <a:buFont typeface="+mj-lt"/>
              <a:buAutoNum type="arabicPeriod"/>
            </a:pPr>
            <a:r>
              <a:rPr lang="en-US" sz="4000" dirty="0">
                <a:solidFill>
                  <a:schemeClr val="bg1"/>
                </a:solidFill>
              </a:rPr>
              <a:t>We have been adopted as sons by God. Because of this, we should act like it and do actions that please our Father.</a:t>
            </a:r>
          </a:p>
          <a:p>
            <a:pPr marL="914400" indent="-914400">
              <a:buFont typeface="+mj-lt"/>
              <a:buAutoNum type="arabicPeriod"/>
            </a:pPr>
            <a:r>
              <a:rPr lang="en-US" sz="4000" dirty="0">
                <a:solidFill>
                  <a:schemeClr val="bg1"/>
                </a:solidFill>
              </a:rPr>
              <a:t>Make sure we are on God’s side. He does not take one side or the other because He does not change, Mal. 3:6. Remember: “God plus one is a majority.”</a:t>
            </a:r>
          </a:p>
        </p:txBody>
      </p:sp>
    </p:spTree>
    <p:extLst>
      <p:ext uri="{BB962C8B-B14F-4D97-AF65-F5344CB8AC3E}">
        <p14:creationId xmlns:p14="http://schemas.microsoft.com/office/powerpoint/2010/main" val="328829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5314122"/>
          </a:xfrm>
        </p:spPr>
        <p:txBody>
          <a:bodyPr>
            <a:noAutofit/>
          </a:bodyPr>
          <a:lstStyle/>
          <a:p>
            <a:r>
              <a:rPr lang="en-US" sz="10300" dirty="0">
                <a:solidFill>
                  <a:schemeClr val="bg1"/>
                </a:solidFill>
              </a:rPr>
              <a:t>Justification by </a:t>
            </a:r>
            <a:br>
              <a:rPr lang="en-US" sz="10300" dirty="0">
                <a:solidFill>
                  <a:schemeClr val="bg1"/>
                </a:solidFill>
              </a:rPr>
            </a:br>
            <a:r>
              <a:rPr lang="en-US" sz="10300" dirty="0">
                <a:solidFill>
                  <a:schemeClr val="bg1"/>
                </a:solidFill>
              </a:rPr>
              <a:t>Faith Reconciled </a:t>
            </a:r>
            <a:br>
              <a:rPr lang="en-US" sz="10300" dirty="0">
                <a:solidFill>
                  <a:schemeClr val="bg1"/>
                </a:solidFill>
              </a:rPr>
            </a:br>
            <a:r>
              <a:rPr lang="en-US" sz="10300" dirty="0">
                <a:solidFill>
                  <a:schemeClr val="bg1"/>
                </a:solidFill>
              </a:rPr>
              <a:t>with the Promise Made to Israel [1]</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5605670"/>
            <a:ext cx="12192000" cy="1252330"/>
          </a:xfrm>
        </p:spPr>
        <p:txBody>
          <a:bodyPr>
            <a:normAutofit lnSpcReduction="10000"/>
          </a:bodyPr>
          <a:lstStyle/>
          <a:p>
            <a:r>
              <a:rPr lang="en-US" sz="8800" dirty="0">
                <a:solidFill>
                  <a:schemeClr val="bg1"/>
                </a:solidFill>
              </a:rPr>
              <a:t>Romans 9</a:t>
            </a:r>
          </a:p>
        </p:txBody>
      </p:sp>
    </p:spTree>
    <p:extLst>
      <p:ext uri="{BB962C8B-B14F-4D97-AF65-F5344CB8AC3E}">
        <p14:creationId xmlns:p14="http://schemas.microsoft.com/office/powerpoint/2010/main" val="327166095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0"/>
            <a:ext cx="12191998" cy="7513983"/>
          </a:xfrm>
        </p:spPr>
        <p:txBody>
          <a:bodyPr>
            <a:noAutofit/>
          </a:bodyPr>
          <a:lstStyle/>
          <a:p>
            <a:r>
              <a:rPr lang="en-US" sz="4000" dirty="0">
                <a:solidFill>
                  <a:schemeClr val="bg1"/>
                </a:solidFill>
              </a:rPr>
              <a:t>1: Depicting the Gentiles; thesis: 1:16</a:t>
            </a:r>
          </a:p>
          <a:p>
            <a:r>
              <a:rPr lang="en-US" sz="4000" dirty="0">
                <a:solidFill>
                  <a:schemeClr val="bg1"/>
                </a:solidFill>
              </a:rPr>
              <a:t>2: What About the Jews?</a:t>
            </a:r>
          </a:p>
          <a:p>
            <a:r>
              <a:rPr lang="en-US" sz="4000" dirty="0">
                <a:solidFill>
                  <a:schemeClr val="bg1"/>
                </a:solidFill>
              </a:rPr>
              <a:t>3: A Worldwide Dilemma</a:t>
            </a:r>
          </a:p>
          <a:p>
            <a:r>
              <a:rPr lang="en-US" sz="4000" dirty="0">
                <a:solidFill>
                  <a:schemeClr val="bg1"/>
                </a:solidFill>
              </a:rPr>
              <a:t>4: Abraham: the Man of Faith</a:t>
            </a:r>
          </a:p>
          <a:p>
            <a:r>
              <a:rPr lang="en-US" sz="4000" dirty="0">
                <a:solidFill>
                  <a:schemeClr val="bg1"/>
                </a:solidFill>
              </a:rPr>
              <a:t>5: The Blessing of Peace</a:t>
            </a:r>
          </a:p>
          <a:p>
            <a:r>
              <a:rPr lang="en-US" sz="4000" dirty="0">
                <a:solidFill>
                  <a:schemeClr val="bg1"/>
                </a:solidFill>
              </a:rPr>
              <a:t>6: Having Died, We Live</a:t>
            </a:r>
          </a:p>
          <a:p>
            <a:r>
              <a:rPr lang="en-US" sz="4000" dirty="0">
                <a:solidFill>
                  <a:schemeClr val="bg1"/>
                </a:solidFill>
              </a:rPr>
              <a:t>7: Dead, but Joined to Christ</a:t>
            </a:r>
          </a:p>
          <a:p>
            <a:r>
              <a:rPr lang="en-US" sz="4000" dirty="0">
                <a:solidFill>
                  <a:schemeClr val="bg1"/>
                </a:solidFill>
              </a:rPr>
              <a:t>8: Glorified with Christ</a:t>
            </a:r>
          </a:p>
          <a:p>
            <a:r>
              <a:rPr lang="en-US" sz="4000" dirty="0">
                <a:solidFill>
                  <a:schemeClr val="bg1"/>
                </a:solidFill>
              </a:rPr>
              <a:t>9: Justification by Faith Reconciled with the Promise Made to Israel, Part 1</a:t>
            </a:r>
          </a:p>
        </p:txBody>
      </p:sp>
    </p:spTree>
    <p:extLst>
      <p:ext uri="{BB962C8B-B14F-4D97-AF65-F5344CB8AC3E}">
        <p14:creationId xmlns:p14="http://schemas.microsoft.com/office/powerpoint/2010/main" val="149257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9</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Paul has not been to R when he writes, in Acts 20:2-3. He makes it there ~4yrs later</a:t>
            </a:r>
          </a:p>
          <a:p>
            <a:r>
              <a:rPr lang="en-US" sz="5000" dirty="0">
                <a:solidFill>
                  <a:schemeClr val="bg1"/>
                </a:solidFill>
              </a:rPr>
              <a:t>Church comprised of Jewish Christians &amp; Gentile Christians – clash of cultures now one in Christ</a:t>
            </a:r>
          </a:p>
          <a:p>
            <a:r>
              <a:rPr lang="en-US" sz="5000" dirty="0">
                <a:solidFill>
                  <a:schemeClr val="bg1"/>
                </a:solidFill>
              </a:rPr>
              <a:t>Ch. 1-8 viewed as “Doctrinal” &amp; Ch. 9-16 viewed as “Practical”</a:t>
            </a:r>
          </a:p>
        </p:txBody>
      </p:sp>
    </p:spTree>
    <p:extLst>
      <p:ext uri="{BB962C8B-B14F-4D97-AF65-F5344CB8AC3E}">
        <p14:creationId xmlns:p14="http://schemas.microsoft.com/office/powerpoint/2010/main" val="40050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fontScale="90000"/>
          </a:bodyPr>
          <a:lstStyle/>
          <a:p>
            <a:r>
              <a:rPr lang="en-US" sz="6600" dirty="0">
                <a:solidFill>
                  <a:schemeClr val="bg1"/>
                </a:solidFill>
              </a:rPr>
              <a:t>1. P’s Sorrow for Unbelieving Jews 1-5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 standing in the presence of the Godhead to hold him accountable</a:t>
            </a:r>
          </a:p>
          <a:p>
            <a:r>
              <a:rPr lang="en-US" sz="5000" dirty="0">
                <a:solidFill>
                  <a:schemeClr val="bg1"/>
                </a:solidFill>
              </a:rPr>
              <a:t>2: the fact that Jews rejected Jesus caused P sorrow and grief</a:t>
            </a:r>
          </a:p>
          <a:p>
            <a:r>
              <a:rPr lang="en-US" sz="5000" dirty="0">
                <a:solidFill>
                  <a:schemeClr val="bg1"/>
                </a:solidFill>
              </a:rPr>
              <a:t>3: accused – </a:t>
            </a:r>
            <a:r>
              <a:rPr lang="en-US" sz="5000" i="1" dirty="0">
                <a:solidFill>
                  <a:schemeClr val="bg1"/>
                </a:solidFill>
              </a:rPr>
              <a:t>anathema</a:t>
            </a:r>
            <a:r>
              <a:rPr lang="en-US" sz="5000" dirty="0">
                <a:solidFill>
                  <a:schemeClr val="bg1"/>
                </a:solidFill>
              </a:rPr>
              <a:t> – a person excluded from God’s people and under sentence of damnation [Moo]</a:t>
            </a:r>
          </a:p>
        </p:txBody>
      </p:sp>
    </p:spTree>
    <p:extLst>
      <p:ext uri="{BB962C8B-B14F-4D97-AF65-F5344CB8AC3E}">
        <p14:creationId xmlns:p14="http://schemas.microsoft.com/office/powerpoint/2010/main" val="833572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fontScale="90000"/>
          </a:bodyPr>
          <a:lstStyle/>
          <a:p>
            <a:r>
              <a:rPr lang="en-US" sz="6600" dirty="0">
                <a:solidFill>
                  <a:schemeClr val="bg1"/>
                </a:solidFill>
              </a:rPr>
              <a:t>1. P’s Sorrow for Unbelieving Jews 1-5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4,5: switch from Jews to Israelites; gives list of Jewish blessings</a:t>
            </a:r>
          </a:p>
          <a:p>
            <a:r>
              <a:rPr lang="en-US" sz="5000" dirty="0">
                <a:solidFill>
                  <a:schemeClr val="bg1"/>
                </a:solidFill>
              </a:rPr>
              <a:t>Adoption – emphasis on God chose us!</a:t>
            </a:r>
          </a:p>
          <a:p>
            <a:r>
              <a:rPr lang="en-US" sz="5000" dirty="0">
                <a:solidFill>
                  <a:schemeClr val="bg1"/>
                </a:solidFill>
              </a:rPr>
              <a:t>P considered the possession of the oracles (revelation of God) as the Jews’ greatest possession</a:t>
            </a:r>
          </a:p>
        </p:txBody>
      </p:sp>
    </p:spTree>
    <p:extLst>
      <p:ext uri="{BB962C8B-B14F-4D97-AF65-F5344CB8AC3E}">
        <p14:creationId xmlns:p14="http://schemas.microsoft.com/office/powerpoint/2010/main" val="266618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God’s Sovereignty 				6-13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6: thesis for Ch. 9-11 &gt; P a friend, not a foe</a:t>
            </a:r>
          </a:p>
          <a:p>
            <a:r>
              <a:rPr lang="en-US" sz="5000" dirty="0">
                <a:solidFill>
                  <a:schemeClr val="bg1"/>
                </a:solidFill>
              </a:rPr>
              <a:t>7: not enough to be a physical descendant of A; A had many children yet only one chosen</a:t>
            </a:r>
          </a:p>
          <a:p>
            <a:r>
              <a:rPr lang="en-US" sz="5000" dirty="0">
                <a:solidFill>
                  <a:schemeClr val="bg1"/>
                </a:solidFill>
              </a:rPr>
              <a:t>8: children of the flesh: Ishmael (Arabs), Isaac [Esau] Edomites; Keturah’s (Midianites, etc.)</a:t>
            </a:r>
          </a:p>
          <a:p>
            <a:r>
              <a:rPr lang="en-US" sz="5000" dirty="0">
                <a:solidFill>
                  <a:schemeClr val="bg1"/>
                </a:solidFill>
              </a:rPr>
              <a:t>9: God’s choices are always right</a:t>
            </a:r>
          </a:p>
          <a:p>
            <a:r>
              <a:rPr lang="en-US" sz="5000" dirty="0">
                <a:solidFill>
                  <a:schemeClr val="bg1"/>
                </a:solidFill>
              </a:rPr>
              <a:t>10-12: younger over older [10x in Scripture]</a:t>
            </a:r>
          </a:p>
          <a:p>
            <a:r>
              <a:rPr lang="en-US" sz="4000" dirty="0">
                <a:solidFill>
                  <a:schemeClr val="bg1"/>
                </a:solidFill>
              </a:rPr>
              <a:t>13: Malachi 1:2-3; hate – love less</a:t>
            </a:r>
          </a:p>
        </p:txBody>
      </p:sp>
    </p:spTree>
    <p:extLst>
      <p:ext uri="{BB962C8B-B14F-4D97-AF65-F5344CB8AC3E}">
        <p14:creationId xmlns:p14="http://schemas.microsoft.com/office/powerpoint/2010/main" val="2514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fontScale="90000"/>
          </a:bodyPr>
          <a:lstStyle/>
          <a:p>
            <a:r>
              <a:rPr lang="en-US" sz="6600" dirty="0">
                <a:solidFill>
                  <a:schemeClr val="bg1"/>
                </a:solidFill>
              </a:rPr>
              <a:t>4. Gentiles Subject to God’s Wrath </a:t>
            </a:r>
            <a:r>
              <a:rPr lang="en-US" sz="5300" dirty="0">
                <a:solidFill>
                  <a:schemeClr val="bg1"/>
                </a:solidFill>
              </a:rPr>
              <a:t>18-32</a:t>
            </a:r>
            <a:endParaRPr lang="en-US" sz="6600" dirty="0">
              <a:solidFill>
                <a:schemeClr val="bg1"/>
              </a:solidFill>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18: comprehensive term for all wrongdoing</a:t>
            </a:r>
          </a:p>
          <a:p>
            <a:r>
              <a:rPr lang="en-US" sz="5000" dirty="0">
                <a:solidFill>
                  <a:schemeClr val="bg1"/>
                </a:solidFill>
              </a:rPr>
              <a:t>19: 2 ways God revealed Himself: creation [1:20] and conscience [2:21]</a:t>
            </a:r>
          </a:p>
          <a:p>
            <a:r>
              <a:rPr lang="en-US" sz="5000" dirty="0">
                <a:solidFill>
                  <a:schemeClr val="bg1"/>
                </a:solidFill>
              </a:rPr>
              <a:t>20: point not to prove </a:t>
            </a:r>
            <a:r>
              <a:rPr lang="en-US" sz="5000" u="sng" dirty="0">
                <a:solidFill>
                  <a:schemeClr val="bg1"/>
                </a:solidFill>
              </a:rPr>
              <a:t>that</a:t>
            </a:r>
            <a:r>
              <a:rPr lang="en-US" sz="5000" dirty="0">
                <a:solidFill>
                  <a:schemeClr val="bg1"/>
                </a:solidFill>
              </a:rPr>
              <a:t> God is but </a:t>
            </a:r>
            <a:r>
              <a:rPr lang="en-US" sz="5000" u="sng" dirty="0">
                <a:solidFill>
                  <a:schemeClr val="bg1"/>
                </a:solidFill>
              </a:rPr>
              <a:t>who</a:t>
            </a:r>
            <a:r>
              <a:rPr lang="en-US" sz="5000" dirty="0">
                <a:solidFill>
                  <a:schemeClr val="bg1"/>
                </a:solidFill>
              </a:rPr>
              <a:t>; paradox: invisible things seen</a:t>
            </a:r>
          </a:p>
          <a:p>
            <a:r>
              <a:rPr lang="en-US" sz="5000" dirty="0">
                <a:solidFill>
                  <a:schemeClr val="bg1"/>
                </a:solidFill>
              </a:rPr>
              <a:t>21-22: had known God in the past, suppressed their knowledge = ignorant</a:t>
            </a:r>
          </a:p>
          <a:p>
            <a:r>
              <a:rPr lang="en-US" sz="5000" dirty="0">
                <a:solidFill>
                  <a:schemeClr val="bg1"/>
                </a:solidFill>
              </a:rPr>
              <a:t>23: man has built in desire to worship</a:t>
            </a:r>
          </a:p>
          <a:p>
            <a:endParaRPr lang="en-US" sz="5000" dirty="0">
              <a:solidFill>
                <a:schemeClr val="bg1"/>
              </a:solidFill>
            </a:endParaRPr>
          </a:p>
        </p:txBody>
      </p:sp>
    </p:spTree>
    <p:extLst>
      <p:ext uri="{BB962C8B-B14F-4D97-AF65-F5344CB8AC3E}">
        <p14:creationId xmlns:p14="http://schemas.microsoft.com/office/powerpoint/2010/main" val="2772314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3. The Futility of Blaming God </a:t>
            </a:r>
            <a:r>
              <a:rPr lang="en-US" sz="6000" dirty="0">
                <a:solidFill>
                  <a:schemeClr val="bg1"/>
                </a:solidFill>
              </a:rPr>
              <a:t>14-29</a:t>
            </a:r>
            <a:endParaRPr lang="en-US" sz="6600" dirty="0">
              <a:solidFill>
                <a:schemeClr val="bg1"/>
              </a:solidFill>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God’s choices are consistent with His practice [14-18], person [19-21], and purpose [22-29]</a:t>
            </a:r>
          </a:p>
          <a:p>
            <a:r>
              <a:rPr lang="en-US" sz="5000" dirty="0">
                <a:solidFill>
                  <a:schemeClr val="bg1"/>
                </a:solidFill>
              </a:rPr>
              <a:t>14: “was it fair to reject the unbelieving Jews and accept believing Gentiles?” </a:t>
            </a:r>
            <a:r>
              <a:rPr lang="en-US" sz="5000" i="1" dirty="0">
                <a:solidFill>
                  <a:schemeClr val="bg1"/>
                </a:solidFill>
              </a:rPr>
              <a:t>[yes]</a:t>
            </a:r>
            <a:endParaRPr lang="en-US" sz="5000" dirty="0">
              <a:solidFill>
                <a:schemeClr val="bg1"/>
              </a:solidFill>
            </a:endParaRPr>
          </a:p>
          <a:p>
            <a:r>
              <a:rPr lang="en-US" sz="5000" dirty="0">
                <a:solidFill>
                  <a:schemeClr val="bg1"/>
                </a:solidFill>
              </a:rPr>
              <a:t>15: Ex. 33:19; “I will decide who will receive My mercy &amp; compassion.”</a:t>
            </a:r>
          </a:p>
          <a:p>
            <a:r>
              <a:rPr lang="en-US" sz="5000" dirty="0">
                <a:solidFill>
                  <a:schemeClr val="bg1"/>
                </a:solidFill>
              </a:rPr>
              <a:t>16: man doing all he can to win the race; doesn’t depend on man but God.</a:t>
            </a:r>
            <a:endParaRPr lang="en-US" sz="4000" dirty="0">
              <a:solidFill>
                <a:schemeClr val="bg1"/>
              </a:solidFill>
            </a:endParaRPr>
          </a:p>
        </p:txBody>
      </p:sp>
    </p:spTree>
    <p:extLst>
      <p:ext uri="{BB962C8B-B14F-4D97-AF65-F5344CB8AC3E}">
        <p14:creationId xmlns:p14="http://schemas.microsoft.com/office/powerpoint/2010/main" val="1461543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3. The Futility of Blaming God </a:t>
            </a:r>
            <a:r>
              <a:rPr lang="en-US" sz="6000" dirty="0">
                <a:solidFill>
                  <a:schemeClr val="bg1"/>
                </a:solidFill>
              </a:rPr>
              <a:t>14-29</a:t>
            </a:r>
            <a:endParaRPr lang="en-US" sz="6600" dirty="0">
              <a:solidFill>
                <a:schemeClr val="bg1"/>
              </a:solidFill>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17: between plagues 6 [boils] &amp; 7 [locusts] &gt; message to Pharaoh, Ex. P:16</a:t>
            </a:r>
          </a:p>
          <a:p>
            <a:r>
              <a:rPr lang="en-US" sz="5000" dirty="0">
                <a:solidFill>
                  <a:schemeClr val="bg1"/>
                </a:solidFill>
              </a:rPr>
              <a:t>18: God always accepted some and rejected some</a:t>
            </a:r>
          </a:p>
          <a:p>
            <a:r>
              <a:rPr lang="en-US" sz="5000" dirty="0">
                <a:solidFill>
                  <a:schemeClr val="bg1"/>
                </a:solidFill>
              </a:rPr>
              <a:t>19: objector not a Jew</a:t>
            </a:r>
          </a:p>
          <a:p>
            <a:r>
              <a:rPr lang="en-US" sz="5000" dirty="0">
                <a:solidFill>
                  <a:schemeClr val="bg1"/>
                </a:solidFill>
              </a:rPr>
              <a:t>20,21: contrast man &amp; God; potter &amp; clay: Isa. 29:16; 45:9; 64:8; Jer. 18:6; the clay has no right to argue with the potter</a:t>
            </a:r>
            <a:endParaRPr lang="en-US" sz="4000" dirty="0">
              <a:solidFill>
                <a:schemeClr val="bg1"/>
              </a:solidFill>
            </a:endParaRPr>
          </a:p>
        </p:txBody>
      </p:sp>
    </p:spTree>
    <p:extLst>
      <p:ext uri="{BB962C8B-B14F-4D97-AF65-F5344CB8AC3E}">
        <p14:creationId xmlns:p14="http://schemas.microsoft.com/office/powerpoint/2010/main" val="425430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3. The Futility of Blaming God </a:t>
            </a:r>
            <a:r>
              <a:rPr lang="en-US" sz="6000" dirty="0">
                <a:solidFill>
                  <a:schemeClr val="bg1"/>
                </a:solidFill>
              </a:rPr>
              <a:t>14-29</a:t>
            </a:r>
            <a:endParaRPr lang="en-US" sz="6600" dirty="0">
              <a:solidFill>
                <a:schemeClr val="bg1"/>
              </a:solidFill>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22-24 one sentence in Greek</a:t>
            </a:r>
          </a:p>
          <a:p>
            <a:r>
              <a:rPr lang="en-US" sz="5000" dirty="0">
                <a:solidFill>
                  <a:schemeClr val="bg1"/>
                </a:solidFill>
              </a:rPr>
              <a:t>22: power of God demonstrated – 1:18; “Does this not demonstrate how fair God is?”</a:t>
            </a:r>
          </a:p>
          <a:p>
            <a:r>
              <a:rPr lang="en-US" sz="5000" dirty="0">
                <a:solidFill>
                  <a:schemeClr val="bg1"/>
                </a:solidFill>
              </a:rPr>
              <a:t>23,24: God was patient with the lost to show how abundantly “rich” His mercy could be</a:t>
            </a:r>
            <a:endParaRPr lang="en-US" sz="4000" dirty="0">
              <a:solidFill>
                <a:schemeClr val="bg1"/>
              </a:solidFill>
            </a:endParaRPr>
          </a:p>
          <a:p>
            <a:r>
              <a:rPr lang="en-US" sz="5000" dirty="0">
                <a:solidFill>
                  <a:schemeClr val="bg1"/>
                </a:solidFill>
              </a:rPr>
              <a:t>25,26: Hosea 2:23, 1:10; backsliding Jews; it is possible for those who are not God’s people to become God’s people</a:t>
            </a:r>
          </a:p>
        </p:txBody>
      </p:sp>
    </p:spTree>
    <p:extLst>
      <p:ext uri="{BB962C8B-B14F-4D97-AF65-F5344CB8AC3E}">
        <p14:creationId xmlns:p14="http://schemas.microsoft.com/office/powerpoint/2010/main" val="1623687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3. The Futility of Blaming God </a:t>
            </a:r>
            <a:r>
              <a:rPr lang="en-US" sz="6000" dirty="0">
                <a:solidFill>
                  <a:schemeClr val="bg1"/>
                </a:solidFill>
              </a:rPr>
              <a:t>14-29</a:t>
            </a:r>
            <a:endParaRPr lang="en-US" sz="6600" dirty="0">
              <a:solidFill>
                <a:schemeClr val="bg1"/>
              </a:solidFill>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27,28: Gen. 22:17; Isa. 10:22-23; remnant key word</a:t>
            </a:r>
          </a:p>
          <a:p>
            <a:r>
              <a:rPr lang="en-US" sz="5000" dirty="0">
                <a:solidFill>
                  <a:schemeClr val="bg1"/>
                </a:solidFill>
              </a:rPr>
              <a:t>Sad – only a few would be saved</a:t>
            </a:r>
          </a:p>
          <a:p>
            <a:r>
              <a:rPr lang="en-US" sz="5000" dirty="0">
                <a:solidFill>
                  <a:schemeClr val="bg1"/>
                </a:solidFill>
              </a:rPr>
              <a:t>Glad: some would be saved</a:t>
            </a:r>
          </a:p>
          <a:p>
            <a:r>
              <a:rPr lang="en-US" sz="5000" dirty="0">
                <a:solidFill>
                  <a:schemeClr val="bg1"/>
                </a:solidFill>
              </a:rPr>
              <a:t>29: Isa. 1:9 – period of peril for Judah &amp; Jerusalem; Assyrians invaded the land</a:t>
            </a:r>
          </a:p>
        </p:txBody>
      </p:sp>
    </p:spTree>
    <p:extLst>
      <p:ext uri="{BB962C8B-B14F-4D97-AF65-F5344CB8AC3E}">
        <p14:creationId xmlns:p14="http://schemas.microsoft.com/office/powerpoint/2010/main" val="607607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fontScale="90000"/>
          </a:bodyPr>
          <a:lstStyle/>
          <a:p>
            <a:r>
              <a:rPr lang="en-US" sz="6600" dirty="0">
                <a:solidFill>
                  <a:schemeClr val="bg1"/>
                </a:solidFill>
              </a:rPr>
              <a:t>4. Salvation by Faith, Not by Works </a:t>
            </a:r>
            <a:r>
              <a:rPr lang="en-US" sz="5300" dirty="0">
                <a:solidFill>
                  <a:schemeClr val="bg1"/>
                </a:solidFill>
              </a:rPr>
              <a:t>30-33</a:t>
            </a:r>
            <a:endParaRPr lang="en-US" sz="6600" dirty="0">
              <a:solidFill>
                <a:schemeClr val="bg1"/>
              </a:solidFill>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Who is to blame for God’s rejecting most of the Jews?</a:t>
            </a:r>
          </a:p>
          <a:p>
            <a:r>
              <a:rPr lang="en-US" sz="5000" dirty="0">
                <a:solidFill>
                  <a:schemeClr val="bg1"/>
                </a:solidFill>
              </a:rPr>
              <a:t>30: shift: God’s sovereignty to man’s responsibility; pursue: GK: </a:t>
            </a:r>
            <a:r>
              <a:rPr lang="en-US" sz="5000" i="1" dirty="0">
                <a:solidFill>
                  <a:schemeClr val="bg1"/>
                </a:solidFill>
              </a:rPr>
              <a:t>earnest striving</a:t>
            </a:r>
            <a:endParaRPr lang="en-US" sz="5000" dirty="0">
              <a:solidFill>
                <a:schemeClr val="bg1"/>
              </a:solidFill>
            </a:endParaRPr>
          </a:p>
          <a:p>
            <a:r>
              <a:rPr lang="en-US" sz="5000" dirty="0">
                <a:solidFill>
                  <a:schemeClr val="bg1"/>
                </a:solidFill>
              </a:rPr>
              <a:t>31: Jews were stiving to actively attain righteousness &gt; </a:t>
            </a:r>
            <a:r>
              <a:rPr lang="en-US" sz="5000" cap="small" dirty="0" err="1">
                <a:solidFill>
                  <a:schemeClr val="bg1"/>
                </a:solidFill>
              </a:rPr>
              <a:t>nasb</a:t>
            </a:r>
            <a:r>
              <a:rPr lang="en-US" sz="5000" dirty="0">
                <a:solidFill>
                  <a:schemeClr val="bg1"/>
                </a:solidFill>
              </a:rPr>
              <a:t> “did not arrive” at their destination</a:t>
            </a:r>
          </a:p>
        </p:txBody>
      </p:sp>
    </p:spTree>
    <p:extLst>
      <p:ext uri="{BB962C8B-B14F-4D97-AF65-F5344CB8AC3E}">
        <p14:creationId xmlns:p14="http://schemas.microsoft.com/office/powerpoint/2010/main" val="3388556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fontScale="90000"/>
          </a:bodyPr>
          <a:lstStyle/>
          <a:p>
            <a:r>
              <a:rPr lang="en-US" sz="6600" dirty="0">
                <a:solidFill>
                  <a:schemeClr val="bg1"/>
                </a:solidFill>
              </a:rPr>
              <a:t>4. Salvation by Faith, Not by Works </a:t>
            </a:r>
            <a:r>
              <a:rPr lang="en-US" sz="5300" dirty="0">
                <a:solidFill>
                  <a:schemeClr val="bg1"/>
                </a:solidFill>
              </a:rPr>
              <a:t>30-33</a:t>
            </a:r>
            <a:endParaRPr lang="en-US" sz="6600" dirty="0">
              <a:solidFill>
                <a:schemeClr val="bg1"/>
              </a:solidFill>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32: Jews insulted when Gospel was preached; an insinuation that they were sinners in need of salvation; stumbling: GK: </a:t>
            </a:r>
            <a:r>
              <a:rPr lang="en-US" sz="5000" i="1" dirty="0">
                <a:solidFill>
                  <a:schemeClr val="bg1"/>
                </a:solidFill>
              </a:rPr>
              <a:t>to strike against</a:t>
            </a:r>
            <a:endParaRPr lang="en-US" sz="5000" dirty="0">
              <a:solidFill>
                <a:schemeClr val="bg1"/>
              </a:solidFill>
            </a:endParaRPr>
          </a:p>
          <a:p>
            <a:r>
              <a:rPr lang="en-US" sz="5000" dirty="0">
                <a:solidFill>
                  <a:schemeClr val="bg1"/>
                </a:solidFill>
              </a:rPr>
              <a:t>33: Isa. 28:16 combines with Isa. 8:14; offense: GK: scandal, scandalous; not be disappointed: GK: lit. being put to shame on the day of Judgment when one is rejected by the Lord – Mt. 10:32-33</a:t>
            </a:r>
          </a:p>
        </p:txBody>
      </p:sp>
    </p:spTree>
    <p:extLst>
      <p:ext uri="{BB962C8B-B14F-4D97-AF65-F5344CB8AC3E}">
        <p14:creationId xmlns:p14="http://schemas.microsoft.com/office/powerpoint/2010/main" val="2621439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637898"/>
            <a:ext cx="12191998" cy="6602759"/>
          </a:xfrm>
        </p:spPr>
        <p:txBody>
          <a:bodyPr>
            <a:noAutofit/>
          </a:bodyPr>
          <a:lstStyle/>
          <a:p>
            <a:pPr marL="914400" indent="-914400">
              <a:buFont typeface="+mj-lt"/>
              <a:buAutoNum type="arabicPeriod"/>
            </a:pPr>
            <a:r>
              <a:rPr lang="en-US" sz="4000" dirty="0">
                <a:solidFill>
                  <a:schemeClr val="bg1"/>
                </a:solidFill>
              </a:rPr>
              <a:t>Even though chapter nine deals with a problem that is not occurring today, it still presents Biblical truths that we can learn from – John 8:32; Romans 15:4.</a:t>
            </a:r>
          </a:p>
          <a:p>
            <a:pPr marL="914400" indent="-914400">
              <a:buFont typeface="+mj-lt"/>
              <a:buAutoNum type="arabicPeriod"/>
            </a:pPr>
            <a:r>
              <a:rPr lang="en-US" sz="4000" dirty="0">
                <a:solidFill>
                  <a:schemeClr val="bg1"/>
                </a:solidFill>
              </a:rPr>
              <a:t>God has always been fair in </a:t>
            </a:r>
            <a:r>
              <a:rPr lang="en-US" sz="4000">
                <a:solidFill>
                  <a:schemeClr val="bg1"/>
                </a:solidFill>
              </a:rPr>
              <a:t>His decision-making </a:t>
            </a:r>
            <a:r>
              <a:rPr lang="en-US" sz="4000" dirty="0">
                <a:solidFill>
                  <a:schemeClr val="bg1"/>
                </a:solidFill>
              </a:rPr>
              <a:t>process. We should be thankful for this – it means He always makes righteous judgments.</a:t>
            </a:r>
          </a:p>
          <a:p>
            <a:pPr marL="914400" indent="-914400">
              <a:buFont typeface="+mj-lt"/>
              <a:buAutoNum type="arabicPeriod"/>
            </a:pPr>
            <a:r>
              <a:rPr lang="en-US" sz="4000" dirty="0">
                <a:solidFill>
                  <a:schemeClr val="bg1"/>
                </a:solidFill>
              </a:rPr>
              <a:t>There is no one to blame for our approval or disapproval in God’s eyes but ourselves. God has given us our standards by which we will be judged – John 12:48.</a:t>
            </a:r>
          </a:p>
        </p:txBody>
      </p:sp>
    </p:spTree>
    <p:extLst>
      <p:ext uri="{BB962C8B-B14F-4D97-AF65-F5344CB8AC3E}">
        <p14:creationId xmlns:p14="http://schemas.microsoft.com/office/powerpoint/2010/main" val="3904777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5314122"/>
          </a:xfrm>
        </p:spPr>
        <p:txBody>
          <a:bodyPr>
            <a:noAutofit/>
          </a:bodyPr>
          <a:lstStyle/>
          <a:p>
            <a:r>
              <a:rPr lang="en-US" sz="10300" dirty="0">
                <a:solidFill>
                  <a:schemeClr val="bg1"/>
                </a:solidFill>
              </a:rPr>
              <a:t>Justification by </a:t>
            </a:r>
            <a:br>
              <a:rPr lang="en-US" sz="10300" dirty="0">
                <a:solidFill>
                  <a:schemeClr val="bg1"/>
                </a:solidFill>
              </a:rPr>
            </a:br>
            <a:r>
              <a:rPr lang="en-US" sz="10300" dirty="0">
                <a:solidFill>
                  <a:schemeClr val="bg1"/>
                </a:solidFill>
              </a:rPr>
              <a:t>Faith Reconciled </a:t>
            </a:r>
            <a:br>
              <a:rPr lang="en-US" sz="10300" dirty="0">
                <a:solidFill>
                  <a:schemeClr val="bg1"/>
                </a:solidFill>
              </a:rPr>
            </a:br>
            <a:r>
              <a:rPr lang="en-US" sz="10300" dirty="0">
                <a:solidFill>
                  <a:schemeClr val="bg1"/>
                </a:solidFill>
              </a:rPr>
              <a:t>with the Promise Made to Israel [2]</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5605670"/>
            <a:ext cx="12192000" cy="1252330"/>
          </a:xfrm>
        </p:spPr>
        <p:txBody>
          <a:bodyPr>
            <a:normAutofit lnSpcReduction="10000"/>
          </a:bodyPr>
          <a:lstStyle/>
          <a:p>
            <a:r>
              <a:rPr lang="en-US" sz="8800" dirty="0">
                <a:solidFill>
                  <a:schemeClr val="bg1"/>
                </a:solidFill>
              </a:rPr>
              <a:t>Romans 10</a:t>
            </a:r>
          </a:p>
        </p:txBody>
      </p:sp>
    </p:spTree>
    <p:extLst>
      <p:ext uri="{BB962C8B-B14F-4D97-AF65-F5344CB8AC3E}">
        <p14:creationId xmlns:p14="http://schemas.microsoft.com/office/powerpoint/2010/main" val="356042944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0"/>
            <a:ext cx="12191998" cy="7513983"/>
          </a:xfrm>
        </p:spPr>
        <p:txBody>
          <a:bodyPr>
            <a:noAutofit/>
          </a:bodyPr>
          <a:lstStyle/>
          <a:p>
            <a:r>
              <a:rPr lang="en-US" sz="4000" dirty="0">
                <a:solidFill>
                  <a:schemeClr val="bg1"/>
                </a:solidFill>
              </a:rPr>
              <a:t>1: Depicting the Gentiles; thesis: 1:16</a:t>
            </a:r>
          </a:p>
          <a:p>
            <a:r>
              <a:rPr lang="en-US" sz="4000" dirty="0">
                <a:solidFill>
                  <a:schemeClr val="bg1"/>
                </a:solidFill>
              </a:rPr>
              <a:t>2: What About the Jews?</a:t>
            </a:r>
          </a:p>
          <a:p>
            <a:r>
              <a:rPr lang="en-US" sz="4000" dirty="0">
                <a:solidFill>
                  <a:schemeClr val="bg1"/>
                </a:solidFill>
              </a:rPr>
              <a:t>3: A Worldwide Dilemma</a:t>
            </a:r>
          </a:p>
          <a:p>
            <a:r>
              <a:rPr lang="en-US" sz="4000" dirty="0">
                <a:solidFill>
                  <a:schemeClr val="bg1"/>
                </a:solidFill>
              </a:rPr>
              <a:t>4: Abraham: the Man of Faith</a:t>
            </a:r>
          </a:p>
          <a:p>
            <a:r>
              <a:rPr lang="en-US" sz="4000" dirty="0">
                <a:solidFill>
                  <a:schemeClr val="bg1"/>
                </a:solidFill>
              </a:rPr>
              <a:t>5: The Blessing of Peace</a:t>
            </a:r>
          </a:p>
          <a:p>
            <a:r>
              <a:rPr lang="en-US" sz="4000" dirty="0">
                <a:solidFill>
                  <a:schemeClr val="bg1"/>
                </a:solidFill>
              </a:rPr>
              <a:t>6: Having Died, We Live</a:t>
            </a:r>
          </a:p>
          <a:p>
            <a:r>
              <a:rPr lang="en-US" sz="4000" dirty="0">
                <a:solidFill>
                  <a:schemeClr val="bg1"/>
                </a:solidFill>
              </a:rPr>
              <a:t>7: Dead, but Joined to Christ</a:t>
            </a:r>
          </a:p>
          <a:p>
            <a:r>
              <a:rPr lang="en-US" sz="4000" dirty="0">
                <a:solidFill>
                  <a:schemeClr val="bg1"/>
                </a:solidFill>
              </a:rPr>
              <a:t>8: Glorified with Christ</a:t>
            </a:r>
          </a:p>
          <a:p>
            <a:r>
              <a:rPr lang="en-US" sz="4000" dirty="0">
                <a:solidFill>
                  <a:schemeClr val="bg1"/>
                </a:solidFill>
              </a:rPr>
              <a:t>9: Justification by Faith Reconciled with the Promise Made to Israel, Part 1</a:t>
            </a:r>
          </a:p>
        </p:txBody>
      </p:sp>
    </p:spTree>
    <p:extLst>
      <p:ext uri="{BB962C8B-B14F-4D97-AF65-F5344CB8AC3E}">
        <p14:creationId xmlns:p14="http://schemas.microsoft.com/office/powerpoint/2010/main" val="3184976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10</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Paul has not been to R when he writes, in Acts 20:2-3. He makes it there ~4yrs later</a:t>
            </a:r>
          </a:p>
          <a:p>
            <a:r>
              <a:rPr lang="en-US" sz="5000" dirty="0">
                <a:solidFill>
                  <a:schemeClr val="bg1"/>
                </a:solidFill>
              </a:rPr>
              <a:t>Church comprised of Jewish Christians &amp; Gentile Christians – clash of cultures now one in Christ</a:t>
            </a:r>
          </a:p>
          <a:p>
            <a:r>
              <a:rPr lang="en-US" sz="5000" dirty="0">
                <a:solidFill>
                  <a:schemeClr val="bg1"/>
                </a:solidFill>
              </a:rPr>
              <a:t>Ch. 9 begins a discussion showing how Israel had the ability to be justified in a sense. Ch. 10 continues that thought with a plea. </a:t>
            </a:r>
          </a:p>
        </p:txBody>
      </p:sp>
    </p:spTree>
    <p:extLst>
      <p:ext uri="{BB962C8B-B14F-4D97-AF65-F5344CB8AC3E}">
        <p14:creationId xmlns:p14="http://schemas.microsoft.com/office/powerpoint/2010/main" val="142708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fontScale="90000"/>
          </a:bodyPr>
          <a:lstStyle/>
          <a:p>
            <a:r>
              <a:rPr lang="en-US" sz="6600" dirty="0">
                <a:solidFill>
                  <a:schemeClr val="bg1"/>
                </a:solidFill>
              </a:rPr>
              <a:t>4. Gentiles Subject to God’s Wrath </a:t>
            </a:r>
            <a:r>
              <a:rPr lang="en-US" sz="5300" dirty="0">
                <a:solidFill>
                  <a:schemeClr val="bg1"/>
                </a:solidFill>
              </a:rPr>
              <a:t>18-32</a:t>
            </a:r>
            <a:endParaRPr lang="en-US" sz="6600" dirty="0">
              <a:solidFill>
                <a:schemeClr val="bg1"/>
              </a:solidFill>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lnSpcReduction="10000"/>
          </a:bodyPr>
          <a:lstStyle/>
          <a:p>
            <a:r>
              <a:rPr lang="en-US" sz="5000" dirty="0">
                <a:solidFill>
                  <a:schemeClr val="bg1"/>
                </a:solidFill>
              </a:rPr>
              <a:t>24: He will not stop you if you go away from Him. It breaks His heart but because of His love for you He lets you go. </a:t>
            </a:r>
          </a:p>
          <a:p>
            <a:r>
              <a:rPr lang="en-US" sz="5000" dirty="0">
                <a:solidFill>
                  <a:schemeClr val="bg1"/>
                </a:solidFill>
              </a:rPr>
              <a:t>25: lit. the lie</a:t>
            </a:r>
          </a:p>
          <a:p>
            <a:r>
              <a:rPr lang="en-US" sz="5000" dirty="0">
                <a:solidFill>
                  <a:schemeClr val="bg1"/>
                </a:solidFill>
              </a:rPr>
              <a:t>26-27: clearest &amp; strongest treatment of homosexuality; passion – always bad in NT</a:t>
            </a:r>
          </a:p>
          <a:p>
            <a:r>
              <a:rPr lang="en-US" sz="5000" dirty="0">
                <a:solidFill>
                  <a:schemeClr val="bg1"/>
                </a:solidFill>
              </a:rPr>
              <a:t>28: unbelief a deliberate and calculated act. “If God is not, then nothing is morally wrong.” Fyodor Dostoevsky [1821-1881]</a:t>
            </a:r>
          </a:p>
        </p:txBody>
      </p:sp>
    </p:spTree>
    <p:extLst>
      <p:ext uri="{BB962C8B-B14F-4D97-AF65-F5344CB8AC3E}">
        <p14:creationId xmlns:p14="http://schemas.microsoft.com/office/powerpoint/2010/main" val="2595354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fontScale="90000"/>
          </a:bodyPr>
          <a:lstStyle/>
          <a:p>
            <a:r>
              <a:rPr lang="en-US" sz="6600" dirty="0">
                <a:solidFill>
                  <a:schemeClr val="bg1"/>
                </a:solidFill>
              </a:rPr>
              <a:t>1. P’s Desire for the Jews’ Salvation 1-4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 Brethren – Chr.; Them – Jews. Phillips: “From the bottom of my heart.” Are we the same?</a:t>
            </a:r>
          </a:p>
          <a:p>
            <a:r>
              <a:rPr lang="en-US" sz="5000" dirty="0">
                <a:solidFill>
                  <a:schemeClr val="bg1"/>
                </a:solidFill>
              </a:rPr>
              <a:t>2: testify: bear witness on the basis of first-hand knowledge; zeal: </a:t>
            </a:r>
            <a:r>
              <a:rPr lang="en-US" sz="5000" dirty="0" err="1">
                <a:solidFill>
                  <a:schemeClr val="bg1"/>
                </a:solidFill>
              </a:rPr>
              <a:t>zēlos</a:t>
            </a:r>
            <a:r>
              <a:rPr lang="en-US" sz="5000" dirty="0">
                <a:solidFill>
                  <a:schemeClr val="bg1"/>
                </a:solidFill>
              </a:rPr>
              <a:t>: to boil, be hot</a:t>
            </a:r>
          </a:p>
          <a:p>
            <a:r>
              <a:rPr lang="en-US" sz="5000" dirty="0">
                <a:solidFill>
                  <a:schemeClr val="bg1"/>
                </a:solidFill>
              </a:rPr>
              <a:t>3: favorite hymn of many: “I Did it My Way”</a:t>
            </a:r>
          </a:p>
          <a:p>
            <a:r>
              <a:rPr lang="en-US" sz="5000" dirty="0">
                <a:solidFill>
                  <a:schemeClr val="bg1"/>
                </a:solidFill>
              </a:rPr>
              <a:t>4: end: termination; McCord: goal</a:t>
            </a:r>
          </a:p>
        </p:txBody>
      </p:sp>
    </p:spTree>
    <p:extLst>
      <p:ext uri="{BB962C8B-B14F-4D97-AF65-F5344CB8AC3E}">
        <p14:creationId xmlns:p14="http://schemas.microsoft.com/office/powerpoint/2010/main" val="1945982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fontScale="90000"/>
          </a:bodyPr>
          <a:lstStyle/>
          <a:p>
            <a:r>
              <a:rPr lang="en-US" sz="6600" dirty="0">
                <a:solidFill>
                  <a:schemeClr val="bg1"/>
                </a:solidFill>
              </a:rPr>
              <a:t>2. Faith as the Basis for Salvation 5-13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5: cannot attain righteousness by law-keeping; shall live – will find life, Lev. 18:5</a:t>
            </a:r>
          </a:p>
          <a:p>
            <a:r>
              <a:rPr lang="en-US" sz="5000" dirty="0">
                <a:solidFill>
                  <a:schemeClr val="bg1"/>
                </a:solidFill>
              </a:rPr>
              <a:t>6-8: Abyss: bottomless; Heaven – highest; almost duplicates Deut. 30:11-14; don’t have to do superhuman tasks, ascend high or low, to find righteousness</a:t>
            </a:r>
          </a:p>
          <a:p>
            <a:r>
              <a:rPr lang="en-US" sz="5000" dirty="0">
                <a:solidFill>
                  <a:schemeClr val="bg1"/>
                </a:solidFill>
              </a:rPr>
              <a:t>9: [1] praying for Israel’s salvation; [9] how to be saved. Fact: God raised Jesus from dead.</a:t>
            </a:r>
          </a:p>
        </p:txBody>
      </p:sp>
    </p:spTree>
    <p:extLst>
      <p:ext uri="{BB962C8B-B14F-4D97-AF65-F5344CB8AC3E}">
        <p14:creationId xmlns:p14="http://schemas.microsoft.com/office/powerpoint/2010/main" val="126203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fontScale="90000"/>
          </a:bodyPr>
          <a:lstStyle/>
          <a:p>
            <a:r>
              <a:rPr lang="en-US" sz="6600" dirty="0">
                <a:solidFill>
                  <a:schemeClr val="bg1"/>
                </a:solidFill>
              </a:rPr>
              <a:t>2. Faith as the Basis for Salvation 5-13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10: in </a:t>
            </a:r>
            <a:r>
              <a:rPr lang="en-US" sz="5000" dirty="0" err="1">
                <a:solidFill>
                  <a:schemeClr val="bg1"/>
                </a:solidFill>
              </a:rPr>
              <a:t>nat’l</a:t>
            </a:r>
            <a:r>
              <a:rPr lang="en-US" sz="5000" dirty="0">
                <a:solidFill>
                  <a:schemeClr val="bg1"/>
                </a:solidFill>
              </a:rPr>
              <a:t> &amp; chron. order; same purpose: to be saved, justified; does not teach ‘faith only’</a:t>
            </a:r>
          </a:p>
          <a:p>
            <a:r>
              <a:rPr lang="en-US" sz="5000" dirty="0">
                <a:solidFill>
                  <a:schemeClr val="bg1"/>
                </a:solidFill>
              </a:rPr>
              <a:t>11: back to Isa. 28:16</a:t>
            </a:r>
          </a:p>
          <a:p>
            <a:r>
              <a:rPr lang="en-US" sz="5000" dirty="0">
                <a:solidFill>
                  <a:schemeClr val="bg1"/>
                </a:solidFill>
              </a:rPr>
              <a:t>12: 3:22 no distinction on basis for need of salvation. Here, no distinction on basis of salvation.</a:t>
            </a:r>
          </a:p>
          <a:p>
            <a:r>
              <a:rPr lang="en-US" sz="5000" dirty="0">
                <a:solidFill>
                  <a:schemeClr val="bg1"/>
                </a:solidFill>
              </a:rPr>
              <a:t>13: call: invoke Name for help; Joel 2:32; Peter: Ac. 2:22 then commands baptism, 38</a:t>
            </a:r>
          </a:p>
        </p:txBody>
      </p:sp>
    </p:spTree>
    <p:extLst>
      <p:ext uri="{BB962C8B-B14F-4D97-AF65-F5344CB8AC3E}">
        <p14:creationId xmlns:p14="http://schemas.microsoft.com/office/powerpoint/2010/main" val="322292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4800" dirty="0">
                <a:solidFill>
                  <a:schemeClr val="bg1"/>
                </a:solidFill>
              </a:rPr>
              <a:t>3. Need for Preaching to Produce Faith 	14-17</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God’s plan for creating faith in people’s hearts; since it is God’s plan, it is perfect.</a:t>
            </a:r>
          </a:p>
          <a:p>
            <a:r>
              <a:rPr lang="en-US" sz="5000" dirty="0">
                <a:solidFill>
                  <a:schemeClr val="bg1"/>
                </a:solidFill>
              </a:rPr>
              <a:t>14,15a: implied answer: “</a:t>
            </a:r>
            <a:r>
              <a:rPr lang="en-US" sz="5000" i="1" dirty="0">
                <a:solidFill>
                  <a:schemeClr val="bg1"/>
                </a:solidFill>
              </a:rPr>
              <a:t>they can’t!</a:t>
            </a:r>
            <a:r>
              <a:rPr lang="en-US" sz="5000" dirty="0">
                <a:solidFill>
                  <a:schemeClr val="bg1"/>
                </a:solidFill>
              </a:rPr>
              <a:t>”</a:t>
            </a:r>
          </a:p>
          <a:p>
            <a:pPr marL="0" indent="0">
              <a:buNone/>
            </a:pPr>
            <a:r>
              <a:rPr lang="en-US" sz="5000" dirty="0">
                <a:solidFill>
                  <a:schemeClr val="bg1"/>
                </a:solidFill>
              </a:rPr>
              <a:t>1. Divine commission: preach &gt; sent?</a:t>
            </a:r>
          </a:p>
          <a:p>
            <a:pPr marL="0" indent="0">
              <a:buNone/>
            </a:pPr>
            <a:r>
              <a:rPr lang="en-US" sz="5000" dirty="0">
                <a:solidFill>
                  <a:schemeClr val="bg1"/>
                </a:solidFill>
              </a:rPr>
              <a:t>2. Preaching the Gospel: hear w/o preacher? [Herald in GK, not just in pulpit]</a:t>
            </a:r>
          </a:p>
          <a:p>
            <a:pPr marL="0" indent="0">
              <a:buNone/>
            </a:pPr>
            <a:r>
              <a:rPr lang="en-US" sz="5000" dirty="0">
                <a:solidFill>
                  <a:schemeClr val="bg1"/>
                </a:solidFill>
              </a:rPr>
              <a:t>3. Hearing w/ understanding &amp; acceptance: believe in not heard?</a:t>
            </a:r>
          </a:p>
        </p:txBody>
      </p:sp>
    </p:spTree>
    <p:extLst>
      <p:ext uri="{BB962C8B-B14F-4D97-AF65-F5344CB8AC3E}">
        <p14:creationId xmlns:p14="http://schemas.microsoft.com/office/powerpoint/2010/main" val="4165244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4800" dirty="0">
                <a:solidFill>
                  <a:schemeClr val="bg1"/>
                </a:solidFill>
              </a:rPr>
              <a:t>3. Need for Preaching to Produce Faith 	14-17</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pPr marL="0" indent="0">
              <a:buNone/>
            </a:pPr>
            <a:r>
              <a:rPr lang="en-US" sz="5000" dirty="0">
                <a:solidFill>
                  <a:schemeClr val="bg1"/>
                </a:solidFill>
              </a:rPr>
              <a:t>P wrote in a day when many didn’t read. Hear, hearing, heard – GK – acoustic</a:t>
            </a:r>
          </a:p>
          <a:p>
            <a:pPr marL="0" indent="0">
              <a:buNone/>
            </a:pPr>
            <a:r>
              <a:rPr lang="en-US" sz="5000" dirty="0">
                <a:solidFill>
                  <a:schemeClr val="bg1"/>
                </a:solidFill>
              </a:rPr>
              <a:t>4. Response in obedient faith: call on Him not believed?</a:t>
            </a:r>
          </a:p>
          <a:p>
            <a:pPr marL="0" indent="0">
              <a:buNone/>
            </a:pPr>
            <a:r>
              <a:rPr lang="en-US" sz="5000" dirty="0">
                <a:solidFill>
                  <a:schemeClr val="bg1"/>
                </a:solidFill>
              </a:rPr>
              <a:t>5. Calling on the name of the Lord</a:t>
            </a:r>
          </a:p>
          <a:p>
            <a:r>
              <a:rPr lang="en-US" sz="5000" dirty="0">
                <a:solidFill>
                  <a:schemeClr val="bg1"/>
                </a:solidFill>
              </a:rPr>
              <a:t>15b: Isa. 52:7: bringing good news of release from Babylonian captivity</a:t>
            </a:r>
          </a:p>
        </p:txBody>
      </p:sp>
    </p:spTree>
    <p:extLst>
      <p:ext uri="{BB962C8B-B14F-4D97-AF65-F5344CB8AC3E}">
        <p14:creationId xmlns:p14="http://schemas.microsoft.com/office/powerpoint/2010/main" val="3787635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4800" dirty="0">
                <a:solidFill>
                  <a:schemeClr val="bg1"/>
                </a:solidFill>
              </a:rPr>
              <a:t>3. Need for Preaching to Produce Faith 	14-17</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16: they: Jews: did not hear all the good news; heed: </a:t>
            </a:r>
            <a:r>
              <a:rPr lang="en-US" sz="5000" i="1" dirty="0">
                <a:solidFill>
                  <a:schemeClr val="bg1"/>
                </a:solidFill>
              </a:rPr>
              <a:t>heart </a:t>
            </a:r>
            <a:r>
              <a:rPr lang="en-US" sz="5000" dirty="0">
                <a:solidFill>
                  <a:schemeClr val="bg1"/>
                </a:solidFill>
              </a:rPr>
              <a:t>+ </a:t>
            </a:r>
            <a:r>
              <a:rPr lang="en-US" sz="5000" i="1" dirty="0">
                <a:solidFill>
                  <a:schemeClr val="bg1"/>
                </a:solidFill>
              </a:rPr>
              <a:t>under</a:t>
            </a:r>
            <a:r>
              <a:rPr lang="en-US" sz="5000" dirty="0">
                <a:solidFill>
                  <a:schemeClr val="bg1"/>
                </a:solidFill>
              </a:rPr>
              <a:t>: submission &amp; obedience</a:t>
            </a:r>
          </a:p>
          <a:p>
            <a:r>
              <a:rPr lang="en-US" sz="5000" dirty="0">
                <a:solidFill>
                  <a:schemeClr val="bg1"/>
                </a:solidFill>
              </a:rPr>
              <a:t>17: perfect plan – what messed it up? The Jews themselves</a:t>
            </a:r>
          </a:p>
        </p:txBody>
      </p:sp>
    </p:spTree>
    <p:extLst>
      <p:ext uri="{BB962C8B-B14F-4D97-AF65-F5344CB8AC3E}">
        <p14:creationId xmlns:p14="http://schemas.microsoft.com/office/powerpoint/2010/main" val="1077717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5400" dirty="0">
                <a:solidFill>
                  <a:schemeClr val="bg1"/>
                </a:solidFill>
              </a:rPr>
              <a:t>4. Jews’ Rejection of the Message 18-21</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18: P knew Jews had a difficultly accepting it was their fault. Objection №1: not heard; Ps. 19:4 – Jews given the opportunity to obey.</a:t>
            </a:r>
          </a:p>
          <a:p>
            <a:r>
              <a:rPr lang="en-US" sz="5000" dirty="0">
                <a:solidFill>
                  <a:schemeClr val="bg1"/>
                </a:solidFill>
              </a:rPr>
              <a:t>19: №2: not really understand; should have known and understood &gt; all foretold in </a:t>
            </a:r>
            <a:r>
              <a:rPr lang="en-US" sz="5000" dirty="0" err="1">
                <a:solidFill>
                  <a:schemeClr val="bg1"/>
                </a:solidFill>
              </a:rPr>
              <a:t>Scrp</a:t>
            </a:r>
            <a:r>
              <a:rPr lang="en-US" sz="5000" dirty="0">
                <a:solidFill>
                  <a:schemeClr val="bg1"/>
                </a:solidFill>
              </a:rPr>
              <a:t>.</a:t>
            </a:r>
          </a:p>
          <a:p>
            <a:r>
              <a:rPr lang="en-US" sz="5000" dirty="0">
                <a:solidFill>
                  <a:schemeClr val="bg1"/>
                </a:solidFill>
              </a:rPr>
              <a:t>20: Isa. 65:1: rebellious Israel: Gentiles allowed Gospel message to touch their hearts</a:t>
            </a:r>
          </a:p>
        </p:txBody>
      </p:sp>
    </p:spTree>
    <p:extLst>
      <p:ext uri="{BB962C8B-B14F-4D97-AF65-F5344CB8AC3E}">
        <p14:creationId xmlns:p14="http://schemas.microsoft.com/office/powerpoint/2010/main" val="342462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5400" dirty="0">
                <a:solidFill>
                  <a:schemeClr val="bg1"/>
                </a:solidFill>
              </a:rPr>
              <a:t>4. Jews’ Rejection of the Message 18-21</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21: what was the problem? Stubborn Jews; Isa. 65:2 – nation of Israel’s story was one of unbelief &amp; disobedience</a:t>
            </a:r>
          </a:p>
          <a:p>
            <a:r>
              <a:rPr lang="en-US" sz="5000" cap="small" dirty="0" err="1">
                <a:solidFill>
                  <a:schemeClr val="bg1"/>
                </a:solidFill>
              </a:rPr>
              <a:t>nasb</a:t>
            </a:r>
            <a:r>
              <a:rPr lang="en-US" sz="5000" dirty="0">
                <a:solidFill>
                  <a:schemeClr val="bg1"/>
                </a:solidFill>
              </a:rPr>
              <a:t>: obstinate</a:t>
            </a:r>
          </a:p>
          <a:p>
            <a:r>
              <a:rPr lang="en-US" sz="5000" dirty="0">
                <a:solidFill>
                  <a:schemeClr val="bg1"/>
                </a:solidFill>
              </a:rPr>
              <a:t>Any hope for the Jews? God wraps His loving arms around them in Ch. 11</a:t>
            </a:r>
          </a:p>
        </p:txBody>
      </p:sp>
    </p:spTree>
    <p:extLst>
      <p:ext uri="{BB962C8B-B14F-4D97-AF65-F5344CB8AC3E}">
        <p14:creationId xmlns:p14="http://schemas.microsoft.com/office/powerpoint/2010/main" val="3591866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637898"/>
            <a:ext cx="12191998" cy="6602759"/>
          </a:xfrm>
        </p:spPr>
        <p:txBody>
          <a:bodyPr>
            <a:noAutofit/>
          </a:bodyPr>
          <a:lstStyle/>
          <a:p>
            <a:pPr marL="914400" indent="-914400">
              <a:buFont typeface="+mj-lt"/>
              <a:buAutoNum type="arabicPeriod"/>
            </a:pPr>
            <a:r>
              <a:rPr lang="en-US" sz="4000" dirty="0">
                <a:solidFill>
                  <a:schemeClr val="bg1"/>
                </a:solidFill>
              </a:rPr>
              <a:t>We should be like Paul and desire for all to be saved. A daily question should be: “Am I doing something that will bring others to Christ today?”</a:t>
            </a:r>
          </a:p>
          <a:p>
            <a:pPr marL="914400" indent="-914400">
              <a:buFont typeface="+mj-lt"/>
              <a:buAutoNum type="arabicPeriod"/>
            </a:pPr>
            <a:r>
              <a:rPr lang="en-US" sz="4000" dirty="0">
                <a:solidFill>
                  <a:schemeClr val="bg1"/>
                </a:solidFill>
              </a:rPr>
              <a:t>God’s plan of saving man is perfect. When we preach, we need to preach the same perfect plan. Doing so will get us the same results.</a:t>
            </a:r>
          </a:p>
          <a:p>
            <a:pPr marL="914400" indent="-914400">
              <a:buFont typeface="+mj-lt"/>
              <a:buAutoNum type="arabicPeriod"/>
            </a:pPr>
            <a:r>
              <a:rPr lang="en-US" sz="4000" dirty="0">
                <a:solidFill>
                  <a:schemeClr val="bg1"/>
                </a:solidFill>
              </a:rPr>
              <a:t>If we fully present the Gospel to someone and they don’t obey, it is only their fault. They cannot blame their failure in this life on anyone but themselves. </a:t>
            </a:r>
          </a:p>
        </p:txBody>
      </p:sp>
    </p:spTree>
    <p:extLst>
      <p:ext uri="{BB962C8B-B14F-4D97-AF65-F5344CB8AC3E}">
        <p14:creationId xmlns:p14="http://schemas.microsoft.com/office/powerpoint/2010/main" val="261758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5314122"/>
          </a:xfrm>
        </p:spPr>
        <p:txBody>
          <a:bodyPr>
            <a:noAutofit/>
          </a:bodyPr>
          <a:lstStyle/>
          <a:p>
            <a:r>
              <a:rPr lang="en-US" sz="10300" dirty="0">
                <a:solidFill>
                  <a:schemeClr val="bg1"/>
                </a:solidFill>
              </a:rPr>
              <a:t>Justification </a:t>
            </a:r>
            <a:br>
              <a:rPr lang="en-US" sz="10300" dirty="0">
                <a:solidFill>
                  <a:schemeClr val="bg1"/>
                </a:solidFill>
              </a:rPr>
            </a:br>
            <a:r>
              <a:rPr lang="en-US" sz="10300" dirty="0">
                <a:solidFill>
                  <a:schemeClr val="bg1"/>
                </a:solidFill>
              </a:rPr>
              <a:t>by Faith </a:t>
            </a:r>
            <a:br>
              <a:rPr lang="en-US" sz="10300" dirty="0">
                <a:solidFill>
                  <a:schemeClr val="bg1"/>
                </a:solidFill>
              </a:rPr>
            </a:br>
            <a:r>
              <a:rPr lang="en-US" sz="10300" dirty="0">
                <a:solidFill>
                  <a:schemeClr val="bg1"/>
                </a:solidFill>
              </a:rPr>
              <a:t>Reconciled with the </a:t>
            </a:r>
            <a:br>
              <a:rPr lang="en-US" sz="10300" dirty="0">
                <a:solidFill>
                  <a:schemeClr val="bg1"/>
                </a:solidFill>
              </a:rPr>
            </a:br>
            <a:r>
              <a:rPr lang="en-US" sz="10300" dirty="0">
                <a:solidFill>
                  <a:schemeClr val="bg1"/>
                </a:solidFill>
              </a:rPr>
              <a:t>Faithfulness of God</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5605670"/>
            <a:ext cx="12192000" cy="1252330"/>
          </a:xfrm>
        </p:spPr>
        <p:txBody>
          <a:bodyPr>
            <a:normAutofit lnSpcReduction="10000"/>
          </a:bodyPr>
          <a:lstStyle/>
          <a:p>
            <a:r>
              <a:rPr lang="en-US" sz="8800" dirty="0">
                <a:solidFill>
                  <a:schemeClr val="bg1"/>
                </a:solidFill>
              </a:rPr>
              <a:t>Romans 11</a:t>
            </a:r>
          </a:p>
        </p:txBody>
      </p:sp>
    </p:spTree>
    <p:extLst>
      <p:ext uri="{BB962C8B-B14F-4D97-AF65-F5344CB8AC3E}">
        <p14:creationId xmlns:p14="http://schemas.microsoft.com/office/powerpoint/2010/main" val="1763644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fontScale="90000"/>
          </a:bodyPr>
          <a:lstStyle/>
          <a:p>
            <a:r>
              <a:rPr lang="en-US" sz="6600" dirty="0">
                <a:solidFill>
                  <a:schemeClr val="bg1"/>
                </a:solidFill>
              </a:rPr>
              <a:t>4. Gentiles Subject to God’s Wrath </a:t>
            </a:r>
            <a:r>
              <a:rPr lang="en-US" sz="5300" dirty="0">
                <a:solidFill>
                  <a:schemeClr val="bg1"/>
                </a:solidFill>
              </a:rPr>
              <a:t>18-32</a:t>
            </a:r>
            <a:endParaRPr lang="en-US" sz="6600" dirty="0">
              <a:solidFill>
                <a:schemeClr val="bg1"/>
              </a:solidFill>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29: illustrating man’s depravity with a list of 20 sins; not every sin but a list of typical sins</a:t>
            </a:r>
          </a:p>
          <a:p>
            <a:pPr lvl="1"/>
            <a:r>
              <a:rPr lang="en-US" sz="4600" dirty="0">
                <a:solidFill>
                  <a:schemeClr val="bg1"/>
                </a:solidFill>
              </a:rPr>
              <a:t>Unrighteousness: generic for all wrong</a:t>
            </a:r>
          </a:p>
          <a:p>
            <a:pPr lvl="1"/>
            <a:r>
              <a:rPr lang="en-US" sz="4600" dirty="0">
                <a:solidFill>
                  <a:schemeClr val="bg1"/>
                </a:solidFill>
              </a:rPr>
              <a:t>Wickedness: generic all evil &amp; harmful</a:t>
            </a:r>
          </a:p>
          <a:p>
            <a:pPr lvl="1"/>
            <a:r>
              <a:rPr lang="en-US" sz="4600" dirty="0">
                <a:solidFill>
                  <a:schemeClr val="bg1"/>
                </a:solidFill>
              </a:rPr>
              <a:t>Greed: desire for more &amp; more</a:t>
            </a:r>
          </a:p>
          <a:p>
            <a:pPr lvl="1"/>
            <a:r>
              <a:rPr lang="en-US" sz="4600" dirty="0">
                <a:solidFill>
                  <a:schemeClr val="bg1"/>
                </a:solidFill>
              </a:rPr>
              <a:t>Evil: most generic for all things bad</a:t>
            </a:r>
          </a:p>
          <a:p>
            <a:pPr lvl="1"/>
            <a:r>
              <a:rPr lang="en-US" sz="4600" dirty="0">
                <a:solidFill>
                  <a:schemeClr val="bg1"/>
                </a:solidFill>
              </a:rPr>
              <a:t>Full of envy: resentment at fortune of others</a:t>
            </a:r>
          </a:p>
          <a:p>
            <a:pPr lvl="1"/>
            <a:r>
              <a:rPr lang="en-US" sz="4600" dirty="0">
                <a:solidFill>
                  <a:schemeClr val="bg1"/>
                </a:solidFill>
              </a:rPr>
              <a:t>Murder: killing someone else</a:t>
            </a:r>
          </a:p>
        </p:txBody>
      </p:sp>
    </p:spTree>
    <p:extLst>
      <p:ext uri="{BB962C8B-B14F-4D97-AF65-F5344CB8AC3E}">
        <p14:creationId xmlns:p14="http://schemas.microsoft.com/office/powerpoint/2010/main" val="4113943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0"/>
            <a:ext cx="12191998" cy="7513983"/>
          </a:xfrm>
        </p:spPr>
        <p:txBody>
          <a:bodyPr>
            <a:noAutofit/>
          </a:bodyPr>
          <a:lstStyle/>
          <a:p>
            <a:r>
              <a:rPr lang="en-US" sz="4000" dirty="0">
                <a:solidFill>
                  <a:schemeClr val="bg1"/>
                </a:solidFill>
              </a:rPr>
              <a:t>1: Depicting the Gentiles; thesis: 1:16</a:t>
            </a:r>
          </a:p>
          <a:p>
            <a:r>
              <a:rPr lang="en-US" sz="4000" dirty="0">
                <a:solidFill>
                  <a:schemeClr val="bg1"/>
                </a:solidFill>
              </a:rPr>
              <a:t>2: What About the Jews?</a:t>
            </a:r>
          </a:p>
          <a:p>
            <a:r>
              <a:rPr lang="en-US" sz="4000" dirty="0">
                <a:solidFill>
                  <a:schemeClr val="bg1"/>
                </a:solidFill>
              </a:rPr>
              <a:t>3: A Worldwide Dilemma</a:t>
            </a:r>
          </a:p>
          <a:p>
            <a:r>
              <a:rPr lang="en-US" sz="4000" dirty="0">
                <a:solidFill>
                  <a:schemeClr val="bg1"/>
                </a:solidFill>
              </a:rPr>
              <a:t>4: Abraham: the Man of Faith</a:t>
            </a:r>
          </a:p>
          <a:p>
            <a:r>
              <a:rPr lang="en-US" sz="4000" dirty="0">
                <a:solidFill>
                  <a:schemeClr val="bg1"/>
                </a:solidFill>
              </a:rPr>
              <a:t>5: The Blessing of Peace</a:t>
            </a:r>
          </a:p>
          <a:p>
            <a:r>
              <a:rPr lang="en-US" sz="4000" dirty="0">
                <a:solidFill>
                  <a:schemeClr val="bg1"/>
                </a:solidFill>
              </a:rPr>
              <a:t>6: Having Died, We Live</a:t>
            </a:r>
          </a:p>
          <a:p>
            <a:r>
              <a:rPr lang="en-US" sz="4000" dirty="0">
                <a:solidFill>
                  <a:schemeClr val="bg1"/>
                </a:solidFill>
              </a:rPr>
              <a:t>7: Dead, but Joined to Christ</a:t>
            </a:r>
          </a:p>
          <a:p>
            <a:r>
              <a:rPr lang="en-US" sz="4000" dirty="0">
                <a:solidFill>
                  <a:schemeClr val="bg1"/>
                </a:solidFill>
              </a:rPr>
              <a:t>8: Glorified with Christ</a:t>
            </a:r>
          </a:p>
          <a:p>
            <a:r>
              <a:rPr lang="en-US" sz="4000" dirty="0">
                <a:solidFill>
                  <a:schemeClr val="bg1"/>
                </a:solidFill>
              </a:rPr>
              <a:t>9-10: Justification by Faith Reconciled with the Promise Made to Israel, Parts 1-2</a:t>
            </a:r>
          </a:p>
        </p:txBody>
      </p:sp>
    </p:spTree>
    <p:extLst>
      <p:ext uri="{BB962C8B-B14F-4D97-AF65-F5344CB8AC3E}">
        <p14:creationId xmlns:p14="http://schemas.microsoft.com/office/powerpoint/2010/main" val="775144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11</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Paul has not been to R when he writes, in Acts 20:2-3. He makes it there ~4yrs later</a:t>
            </a:r>
          </a:p>
          <a:p>
            <a:r>
              <a:rPr lang="en-US" sz="5000" dirty="0">
                <a:solidFill>
                  <a:schemeClr val="bg1"/>
                </a:solidFill>
              </a:rPr>
              <a:t>Church comprised of Jewish Christians &amp; Gentile Christians – clash of cultures now one in Christ</a:t>
            </a:r>
          </a:p>
          <a:p>
            <a:r>
              <a:rPr lang="en-US" sz="5000" dirty="0">
                <a:solidFill>
                  <a:schemeClr val="bg1"/>
                </a:solidFill>
              </a:rPr>
              <a:t>Ch. 10 poses question: “Had God no longer any interest in those who had once been His covenant people?” Ch. 11 answers question.</a:t>
            </a:r>
          </a:p>
        </p:txBody>
      </p:sp>
    </p:spTree>
    <p:extLst>
      <p:ext uri="{BB962C8B-B14F-4D97-AF65-F5344CB8AC3E}">
        <p14:creationId xmlns:p14="http://schemas.microsoft.com/office/powerpoint/2010/main" val="547406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Jews Not Rejected by God 	1-6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 Ps. 94:14 quoted; rejected by and large but kept small remnant; proof: Paul an Israelite</a:t>
            </a:r>
          </a:p>
          <a:p>
            <a:r>
              <a:rPr lang="en-US" sz="5000" dirty="0">
                <a:solidFill>
                  <a:schemeClr val="bg1"/>
                </a:solidFill>
              </a:rPr>
              <a:t>2-3: most Jews had not met God’s </a:t>
            </a:r>
            <a:r>
              <a:rPr lang="en-US" sz="5000" dirty="0" err="1">
                <a:solidFill>
                  <a:schemeClr val="bg1"/>
                </a:solidFill>
              </a:rPr>
              <a:t>qualif’ns</a:t>
            </a:r>
            <a:endParaRPr lang="en-US" sz="5000" dirty="0">
              <a:solidFill>
                <a:schemeClr val="bg1"/>
              </a:solidFill>
            </a:endParaRPr>
          </a:p>
          <a:p>
            <a:r>
              <a:rPr lang="en-US" sz="5000" dirty="0">
                <a:solidFill>
                  <a:schemeClr val="bg1"/>
                </a:solidFill>
              </a:rPr>
              <a:t>4: not the end of the story – 1 Kings 19:18; 7,000 (20,000? women/children); 3,000 Pent.</a:t>
            </a:r>
          </a:p>
          <a:p>
            <a:r>
              <a:rPr lang="en-US" sz="5000" dirty="0">
                <a:solidFill>
                  <a:schemeClr val="bg1"/>
                </a:solidFill>
              </a:rPr>
              <a:t>5-6: remnant: GK: that which is left; remnant always saved: Noah, Sodom &amp; Gomorrah, Jews returning from captivity</a:t>
            </a:r>
          </a:p>
        </p:txBody>
      </p:sp>
    </p:spTree>
    <p:extLst>
      <p:ext uri="{BB962C8B-B14F-4D97-AF65-F5344CB8AC3E}">
        <p14:creationId xmlns:p14="http://schemas.microsoft.com/office/powerpoint/2010/main" val="1376866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Hardening of the Jews		7-10</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7: hardened: to make hard/render insensitive</a:t>
            </a:r>
            <a:r>
              <a:rPr lang="en-US" dirty="0">
                <a:solidFill>
                  <a:schemeClr val="bg1"/>
                </a:solidFill>
              </a:rPr>
              <a:t>,</a:t>
            </a:r>
            <a:r>
              <a:rPr lang="en-US" sz="5000" dirty="0">
                <a:solidFill>
                  <a:schemeClr val="bg1"/>
                </a:solidFill>
              </a:rPr>
              <a:t> God hardens heart of those that already have</a:t>
            </a:r>
          </a:p>
          <a:p>
            <a:r>
              <a:rPr lang="en-US" sz="5000" dirty="0">
                <a:solidFill>
                  <a:schemeClr val="bg1"/>
                </a:solidFill>
              </a:rPr>
              <a:t>8: proof: Deut. 29:4 plus Isa. 29:10</a:t>
            </a:r>
          </a:p>
          <a:p>
            <a:r>
              <a:rPr lang="en-US" sz="5000" dirty="0">
                <a:solidFill>
                  <a:schemeClr val="bg1"/>
                </a:solidFill>
              </a:rPr>
              <a:t>9-10: Ps. 69:22-23 – David asking God to take action against the Jews</a:t>
            </a:r>
          </a:p>
        </p:txBody>
      </p:sp>
    </p:spTree>
    <p:extLst>
      <p:ext uri="{BB962C8B-B14F-4D97-AF65-F5344CB8AC3E}">
        <p14:creationId xmlns:p14="http://schemas.microsoft.com/office/powerpoint/2010/main" val="1693625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4800" dirty="0">
                <a:solidFill>
                  <a:schemeClr val="bg1"/>
                </a:solidFill>
              </a:rPr>
              <a:t>3. Jewish Rejection &amp; Gentile Reception 	11-16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Theme of rest of chapter: God was extending to them the opportunity to repent and turn to Him</a:t>
            </a:r>
          </a:p>
          <a:p>
            <a:r>
              <a:rPr lang="en-US" sz="5000" dirty="0">
                <a:solidFill>
                  <a:schemeClr val="bg1"/>
                </a:solidFill>
              </a:rPr>
              <a:t>11: </a:t>
            </a:r>
            <a:r>
              <a:rPr lang="en-US" sz="5000" cap="small" dirty="0" err="1">
                <a:solidFill>
                  <a:schemeClr val="bg1"/>
                </a:solidFill>
              </a:rPr>
              <a:t>niv</a:t>
            </a:r>
            <a:r>
              <a:rPr lang="en-US" sz="5000" dirty="0">
                <a:solidFill>
                  <a:schemeClr val="bg1"/>
                </a:solidFill>
              </a:rPr>
              <a:t>: “beyond recovery” added; good result of falling: salvation to Gentiles, Jews jealous, want to come back</a:t>
            </a:r>
          </a:p>
          <a:p>
            <a:r>
              <a:rPr lang="en-US" sz="5000" dirty="0">
                <a:solidFill>
                  <a:schemeClr val="bg1"/>
                </a:solidFill>
              </a:rPr>
              <a:t>12: fulfillment: fulfilling God’s purpose</a:t>
            </a:r>
          </a:p>
        </p:txBody>
      </p:sp>
    </p:spTree>
    <p:extLst>
      <p:ext uri="{BB962C8B-B14F-4D97-AF65-F5344CB8AC3E}">
        <p14:creationId xmlns:p14="http://schemas.microsoft.com/office/powerpoint/2010/main" val="3525942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4800" dirty="0">
                <a:solidFill>
                  <a:schemeClr val="bg1"/>
                </a:solidFill>
              </a:rPr>
              <a:t>3. Jewish Rejection &amp; Gentile Reception 	11-16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13-14: specifically to Gentile Christians through end of Ch.; no reason for pride as Jewish rejection was not final</a:t>
            </a:r>
          </a:p>
          <a:p>
            <a:r>
              <a:rPr lang="en-US" sz="5000" dirty="0">
                <a:solidFill>
                  <a:schemeClr val="bg1"/>
                </a:solidFill>
              </a:rPr>
              <a:t>15: Jewish rejection provided a time for Gentile preaching</a:t>
            </a:r>
          </a:p>
          <a:p>
            <a:r>
              <a:rPr lang="en-US" sz="5000" dirty="0">
                <a:solidFill>
                  <a:schemeClr val="bg1"/>
                </a:solidFill>
              </a:rPr>
              <a:t>16: 2 metaphors: 1] ceremonial illustration: lump holy [dough from first fruits offered to God]; 2] agricultural illustration</a:t>
            </a:r>
          </a:p>
        </p:txBody>
      </p:sp>
    </p:spTree>
    <p:extLst>
      <p:ext uri="{BB962C8B-B14F-4D97-AF65-F5344CB8AC3E}">
        <p14:creationId xmlns:p14="http://schemas.microsoft.com/office/powerpoint/2010/main" val="3886056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4. Jews Grafted Back In 		17-24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Gentiles had no reason to feel proud – they did not deserve what God had done for them</a:t>
            </a:r>
          </a:p>
          <a:p>
            <a:r>
              <a:rPr lang="en-US" sz="5000" dirty="0">
                <a:solidFill>
                  <a:schemeClr val="bg1"/>
                </a:solidFill>
              </a:rPr>
              <a:t>17: olive tree: foliage seen everywhere around Med. Sea; oil for cooking, medicinal benefits; grafting: joining 2 types of plants; wild trees hardier; would graft branch from cultivated [Sm.] one to make wild stronger &gt; more olives, Lg.; Jews: broken off branches</a:t>
            </a:r>
          </a:p>
        </p:txBody>
      </p:sp>
    </p:spTree>
    <p:extLst>
      <p:ext uri="{BB962C8B-B14F-4D97-AF65-F5344CB8AC3E}">
        <p14:creationId xmlns:p14="http://schemas.microsoft.com/office/powerpoint/2010/main" val="3123376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4. Jews Grafted Back In 		17-24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18: application: don’t be arrogant; by grace, God grafted</a:t>
            </a:r>
          </a:p>
          <a:p>
            <a:r>
              <a:rPr lang="en-US" sz="5000" dirty="0">
                <a:solidFill>
                  <a:schemeClr val="bg1"/>
                </a:solidFill>
              </a:rPr>
              <a:t>19: some Gentiles thought Jews were broken off in order to make room &gt; not true</a:t>
            </a:r>
          </a:p>
          <a:p>
            <a:r>
              <a:rPr lang="en-US" sz="5000" dirty="0">
                <a:solidFill>
                  <a:schemeClr val="bg1"/>
                </a:solidFill>
              </a:rPr>
              <a:t>20: GK: mind not high things</a:t>
            </a:r>
          </a:p>
          <a:p>
            <a:r>
              <a:rPr lang="en-US" sz="5000" dirty="0">
                <a:solidFill>
                  <a:schemeClr val="bg1"/>
                </a:solidFill>
              </a:rPr>
              <a:t>21: P issues a warning: God not ‘spare’ them</a:t>
            </a:r>
          </a:p>
          <a:p>
            <a:r>
              <a:rPr lang="en-US" sz="5000" dirty="0">
                <a:solidFill>
                  <a:schemeClr val="bg1"/>
                </a:solidFill>
              </a:rPr>
              <a:t>22: Emphasis on saving faith having “from the heart obedience”</a:t>
            </a:r>
          </a:p>
        </p:txBody>
      </p:sp>
    </p:spTree>
    <p:extLst>
      <p:ext uri="{BB962C8B-B14F-4D97-AF65-F5344CB8AC3E}">
        <p14:creationId xmlns:p14="http://schemas.microsoft.com/office/powerpoint/2010/main" val="785705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4. Jews Grafted Back In 		17-24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23,24: “if” – free moral agents with the ability to choose; Gentiles had no right to be arrogant; situation could easily be reversed</a:t>
            </a:r>
          </a:p>
        </p:txBody>
      </p:sp>
    </p:spTree>
    <p:extLst>
      <p:ext uri="{BB962C8B-B14F-4D97-AF65-F5344CB8AC3E}">
        <p14:creationId xmlns:p14="http://schemas.microsoft.com/office/powerpoint/2010/main" val="1631440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5400" dirty="0">
                <a:solidFill>
                  <a:schemeClr val="bg1"/>
                </a:solidFill>
              </a:rPr>
              <a:t>5. Jewish Rejection Not Irreversible 	25-32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25,26a: fulness not a ref. to full of Gentiles; does not teach Pre-Millennialism; Jews might be moved to accept Christ</a:t>
            </a:r>
          </a:p>
          <a:p>
            <a:r>
              <a:rPr lang="en-US" sz="5000" dirty="0">
                <a:solidFill>
                  <a:schemeClr val="bg1"/>
                </a:solidFill>
              </a:rPr>
              <a:t>26b,27: Isa. 59:20-21 – to Zion, foretold Deliverer would bring Israel back</a:t>
            </a:r>
          </a:p>
          <a:p>
            <a:r>
              <a:rPr lang="en-US" sz="5000" dirty="0">
                <a:solidFill>
                  <a:schemeClr val="bg1"/>
                </a:solidFill>
              </a:rPr>
              <a:t>28,29: Jewish mob killed Jesus; God’s choice – choosing Israel to be the nation through whom He would fulfill plan</a:t>
            </a:r>
          </a:p>
        </p:txBody>
      </p:sp>
    </p:spTree>
    <p:extLst>
      <p:ext uri="{BB962C8B-B14F-4D97-AF65-F5344CB8AC3E}">
        <p14:creationId xmlns:p14="http://schemas.microsoft.com/office/powerpoint/2010/main" val="256641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fontScale="90000"/>
          </a:bodyPr>
          <a:lstStyle/>
          <a:p>
            <a:r>
              <a:rPr lang="en-US" sz="6600" dirty="0">
                <a:solidFill>
                  <a:schemeClr val="bg1"/>
                </a:solidFill>
              </a:rPr>
              <a:t>4. Gentiles Subject to God’s Wrath </a:t>
            </a:r>
            <a:r>
              <a:rPr lang="en-US" sz="5300" dirty="0">
                <a:solidFill>
                  <a:schemeClr val="bg1"/>
                </a:solidFill>
              </a:rPr>
              <a:t>18-32</a:t>
            </a:r>
            <a:endParaRPr lang="en-US" sz="6600" dirty="0">
              <a:solidFill>
                <a:schemeClr val="bg1"/>
              </a:solidFill>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29: 20 sins, continued</a:t>
            </a:r>
          </a:p>
          <a:p>
            <a:pPr lvl="1"/>
            <a:r>
              <a:rPr lang="en-US" sz="4200" dirty="0">
                <a:solidFill>
                  <a:schemeClr val="bg1"/>
                </a:solidFill>
              </a:rPr>
              <a:t>Strife: contention, debate </a:t>
            </a:r>
            <a:r>
              <a:rPr lang="en-US" sz="4200" cap="small" dirty="0">
                <a:solidFill>
                  <a:schemeClr val="bg1"/>
                </a:solidFill>
              </a:rPr>
              <a:t>kjv</a:t>
            </a:r>
            <a:endParaRPr lang="en-US" sz="4200" dirty="0">
              <a:solidFill>
                <a:schemeClr val="bg1"/>
              </a:solidFill>
            </a:endParaRPr>
          </a:p>
          <a:p>
            <a:pPr lvl="1"/>
            <a:r>
              <a:rPr lang="en-US" sz="4200" dirty="0">
                <a:solidFill>
                  <a:schemeClr val="bg1"/>
                </a:solidFill>
              </a:rPr>
              <a:t>Deceit: lit. bait, for catching</a:t>
            </a:r>
          </a:p>
          <a:p>
            <a:pPr lvl="1"/>
            <a:r>
              <a:rPr lang="en-US" sz="4200" dirty="0">
                <a:solidFill>
                  <a:schemeClr val="bg1"/>
                </a:solidFill>
              </a:rPr>
              <a:t>Malice: bad + moral in Greek </a:t>
            </a:r>
          </a:p>
          <a:p>
            <a:pPr lvl="1"/>
            <a:r>
              <a:rPr lang="en-US" sz="4200" dirty="0">
                <a:solidFill>
                  <a:schemeClr val="bg1"/>
                </a:solidFill>
              </a:rPr>
              <a:t>Gossips: whisperers </a:t>
            </a:r>
            <a:r>
              <a:rPr lang="en-US" sz="4200" cap="small" dirty="0">
                <a:solidFill>
                  <a:schemeClr val="bg1"/>
                </a:solidFill>
              </a:rPr>
              <a:t>kjv</a:t>
            </a:r>
            <a:r>
              <a:rPr lang="en-US" sz="4200" dirty="0">
                <a:solidFill>
                  <a:schemeClr val="bg1"/>
                </a:solidFill>
              </a:rPr>
              <a:t> </a:t>
            </a:r>
          </a:p>
          <a:p>
            <a:pPr lvl="1"/>
            <a:r>
              <a:rPr lang="en-US" sz="4200" dirty="0">
                <a:solidFill>
                  <a:schemeClr val="bg1"/>
                </a:solidFill>
              </a:rPr>
              <a:t>30: slanderers: assassinators of character</a:t>
            </a:r>
          </a:p>
          <a:p>
            <a:pPr lvl="1"/>
            <a:r>
              <a:rPr lang="en-US" sz="4200" dirty="0">
                <a:solidFill>
                  <a:schemeClr val="bg1"/>
                </a:solidFill>
              </a:rPr>
              <a:t>Haters of God</a:t>
            </a:r>
          </a:p>
          <a:p>
            <a:pPr lvl="1"/>
            <a:r>
              <a:rPr lang="en-US" sz="4200" dirty="0">
                <a:solidFill>
                  <a:schemeClr val="bg1"/>
                </a:solidFill>
              </a:rPr>
              <a:t>Insolent: overbearing, wantonly violent</a:t>
            </a:r>
          </a:p>
          <a:p>
            <a:pPr lvl="1"/>
            <a:r>
              <a:rPr lang="en-US" sz="4200" dirty="0">
                <a:solidFill>
                  <a:schemeClr val="bg1"/>
                </a:solidFill>
              </a:rPr>
              <a:t>Arrogant: lit. appearing from above [looking down]</a:t>
            </a:r>
          </a:p>
        </p:txBody>
      </p:sp>
    </p:spTree>
    <p:extLst>
      <p:ext uri="{BB962C8B-B14F-4D97-AF65-F5344CB8AC3E}">
        <p14:creationId xmlns:p14="http://schemas.microsoft.com/office/powerpoint/2010/main" val="2186403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5400" dirty="0">
                <a:solidFill>
                  <a:schemeClr val="bg1"/>
                </a:solidFill>
              </a:rPr>
              <a:t>5. Jewish Rejection Not Irreversible 	25-32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30,31: Mercy – 4x in 30-32</a:t>
            </a:r>
          </a:p>
          <a:p>
            <a:r>
              <a:rPr lang="en-US" sz="5000" dirty="0">
                <a:solidFill>
                  <a:schemeClr val="bg1"/>
                </a:solidFill>
              </a:rPr>
              <a:t>32: Shut up: McCord: God imprisoned everyone in disobedience; does not teach universal salvation</a:t>
            </a:r>
          </a:p>
        </p:txBody>
      </p:sp>
    </p:spTree>
    <p:extLst>
      <p:ext uri="{BB962C8B-B14F-4D97-AF65-F5344CB8AC3E}">
        <p14:creationId xmlns:p14="http://schemas.microsoft.com/office/powerpoint/2010/main" val="3543947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6. Doxology: the Mercy of God 	33-36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Should be read aloud – several times</a:t>
            </a:r>
          </a:p>
          <a:p>
            <a:r>
              <a:rPr lang="en-US" sz="5000" dirty="0">
                <a:solidFill>
                  <a:schemeClr val="bg1"/>
                </a:solidFill>
              </a:rPr>
              <a:t>33: rare glimpse into the minds &amp; methods of God; so deep: cannot comprehend; </a:t>
            </a:r>
            <a:r>
              <a:rPr lang="en-US" sz="4400" dirty="0">
                <a:solidFill>
                  <a:schemeClr val="bg1"/>
                </a:solidFill>
              </a:rPr>
              <a:t>Isa. 55:8-9</a:t>
            </a:r>
          </a:p>
          <a:p>
            <a:r>
              <a:rPr lang="en-US" sz="5000" dirty="0">
                <a:solidFill>
                  <a:schemeClr val="bg1"/>
                </a:solidFill>
              </a:rPr>
              <a:t>34: Isa. 40:13: Counsellor: Advisor [McCord]; praise prompted by what we do not know about God [Morris]; [1] cannot know everything about God</a:t>
            </a:r>
          </a:p>
          <a:p>
            <a:r>
              <a:rPr lang="en-US" sz="5000" dirty="0">
                <a:solidFill>
                  <a:schemeClr val="bg1"/>
                </a:solidFill>
              </a:rPr>
              <a:t>35: [2] can never put God in our debt; </a:t>
            </a:r>
            <a:r>
              <a:rPr lang="en-US" sz="3600" dirty="0">
                <a:solidFill>
                  <a:schemeClr val="bg1"/>
                </a:solidFill>
              </a:rPr>
              <a:t>Job. 41:11</a:t>
            </a:r>
            <a:endParaRPr lang="en-US" sz="5000" dirty="0">
              <a:solidFill>
                <a:schemeClr val="bg1"/>
              </a:solidFill>
            </a:endParaRPr>
          </a:p>
        </p:txBody>
      </p:sp>
    </p:spTree>
    <p:extLst>
      <p:ext uri="{BB962C8B-B14F-4D97-AF65-F5344CB8AC3E}">
        <p14:creationId xmlns:p14="http://schemas.microsoft.com/office/powerpoint/2010/main" val="178740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6. Doxology: the Mercy of God 	33-36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36: [3] know God is marvelous beyond Words</a:t>
            </a:r>
          </a:p>
          <a:p>
            <a:r>
              <a:rPr lang="en-US" sz="5000" dirty="0">
                <a:solidFill>
                  <a:schemeClr val="bg1"/>
                </a:solidFill>
              </a:rPr>
              <a:t>Difficult section ends on a note of confidence</a:t>
            </a:r>
          </a:p>
        </p:txBody>
      </p:sp>
    </p:spTree>
    <p:extLst>
      <p:ext uri="{BB962C8B-B14F-4D97-AF65-F5344CB8AC3E}">
        <p14:creationId xmlns:p14="http://schemas.microsoft.com/office/powerpoint/2010/main" val="3825376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637898"/>
            <a:ext cx="12191998" cy="6602759"/>
          </a:xfrm>
        </p:spPr>
        <p:txBody>
          <a:bodyPr>
            <a:noAutofit/>
          </a:bodyPr>
          <a:lstStyle/>
          <a:p>
            <a:pPr marL="914400" indent="-914400">
              <a:buFont typeface="+mj-lt"/>
              <a:buAutoNum type="arabicPeriod"/>
            </a:pPr>
            <a:r>
              <a:rPr lang="en-US" sz="4000" dirty="0">
                <a:solidFill>
                  <a:schemeClr val="bg1"/>
                </a:solidFill>
              </a:rPr>
              <a:t>Just as the Jews were not rejected by God, today we are not rejected by God. Instead, people turn their backs on God and things then go awry.</a:t>
            </a:r>
          </a:p>
          <a:p>
            <a:pPr marL="914400" indent="-914400">
              <a:buFont typeface="+mj-lt"/>
              <a:buAutoNum type="arabicPeriod"/>
            </a:pPr>
            <a:r>
              <a:rPr lang="en-US" sz="4000" dirty="0">
                <a:solidFill>
                  <a:schemeClr val="bg1"/>
                </a:solidFill>
              </a:rPr>
              <a:t>Today, both Jews and Gentiles have been grafted together in Christ in the Church. </a:t>
            </a:r>
            <a:r>
              <a:rPr lang="en-US" sz="4000">
                <a:solidFill>
                  <a:schemeClr val="bg1"/>
                </a:solidFill>
              </a:rPr>
              <a:t>We are not </a:t>
            </a:r>
            <a:r>
              <a:rPr lang="en-US" sz="4000" dirty="0">
                <a:solidFill>
                  <a:schemeClr val="bg1"/>
                </a:solidFill>
              </a:rPr>
              <a:t>groups but a unified group.</a:t>
            </a:r>
          </a:p>
          <a:p>
            <a:pPr marL="914400" indent="-914400">
              <a:buFont typeface="+mj-lt"/>
              <a:buAutoNum type="arabicPeriod"/>
            </a:pPr>
            <a:r>
              <a:rPr lang="en-US" sz="4000" dirty="0">
                <a:solidFill>
                  <a:schemeClr val="bg1"/>
                </a:solidFill>
              </a:rPr>
              <a:t>There are some things we will never know about God on this side of eternity. If we have the ability to ask questions on the other side it will be irrelevant. Instead of getting bent out of shape over what we don’t know, focus on what we do know. 2 Peter 1:3.</a:t>
            </a:r>
          </a:p>
        </p:txBody>
      </p:sp>
    </p:spTree>
    <p:extLst>
      <p:ext uri="{BB962C8B-B14F-4D97-AF65-F5344CB8AC3E}">
        <p14:creationId xmlns:p14="http://schemas.microsoft.com/office/powerpoint/2010/main" val="4018268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5314122"/>
          </a:xfrm>
        </p:spPr>
        <p:txBody>
          <a:bodyPr>
            <a:noAutofit/>
          </a:bodyPr>
          <a:lstStyle/>
          <a:p>
            <a:r>
              <a:rPr lang="en-US" sz="10300" dirty="0">
                <a:solidFill>
                  <a:schemeClr val="bg1"/>
                </a:solidFill>
              </a:rPr>
              <a:t>Christian Living</a:t>
            </a:r>
            <a:br>
              <a:rPr lang="en-US" sz="10300" dirty="0">
                <a:solidFill>
                  <a:schemeClr val="bg1"/>
                </a:solidFill>
              </a:rPr>
            </a:br>
            <a:r>
              <a:rPr lang="en-US" sz="10300" dirty="0">
                <a:solidFill>
                  <a:schemeClr val="bg1"/>
                </a:solidFill>
              </a:rPr>
              <a:t>Part 1</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5605670"/>
            <a:ext cx="12192000" cy="1252330"/>
          </a:xfrm>
        </p:spPr>
        <p:txBody>
          <a:bodyPr>
            <a:normAutofit lnSpcReduction="10000"/>
          </a:bodyPr>
          <a:lstStyle/>
          <a:p>
            <a:r>
              <a:rPr lang="en-US" sz="8800" dirty="0">
                <a:solidFill>
                  <a:schemeClr val="bg1"/>
                </a:solidFill>
              </a:rPr>
              <a:t>Romans 12</a:t>
            </a:r>
          </a:p>
        </p:txBody>
      </p:sp>
    </p:spTree>
    <p:extLst>
      <p:ext uri="{BB962C8B-B14F-4D97-AF65-F5344CB8AC3E}">
        <p14:creationId xmlns:p14="http://schemas.microsoft.com/office/powerpoint/2010/main" val="2969335162"/>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0"/>
            <a:ext cx="12191998" cy="7513983"/>
          </a:xfrm>
        </p:spPr>
        <p:txBody>
          <a:bodyPr>
            <a:noAutofit/>
          </a:bodyPr>
          <a:lstStyle/>
          <a:p>
            <a:r>
              <a:rPr lang="en-US" sz="4000" dirty="0">
                <a:solidFill>
                  <a:schemeClr val="bg1"/>
                </a:solidFill>
              </a:rPr>
              <a:t>1: Depicting the Gentiles; 1:16</a:t>
            </a:r>
          </a:p>
          <a:p>
            <a:r>
              <a:rPr lang="en-US" sz="4000" dirty="0">
                <a:solidFill>
                  <a:schemeClr val="bg1"/>
                </a:solidFill>
              </a:rPr>
              <a:t>2: What About the Jews?</a:t>
            </a:r>
          </a:p>
          <a:p>
            <a:r>
              <a:rPr lang="en-US" sz="4000" dirty="0">
                <a:solidFill>
                  <a:schemeClr val="bg1"/>
                </a:solidFill>
              </a:rPr>
              <a:t>3: A Worldwide Dilemma</a:t>
            </a:r>
          </a:p>
          <a:p>
            <a:r>
              <a:rPr lang="en-US" sz="4000" dirty="0">
                <a:solidFill>
                  <a:schemeClr val="bg1"/>
                </a:solidFill>
              </a:rPr>
              <a:t>4: Abraham: the Man of Faith</a:t>
            </a:r>
          </a:p>
          <a:p>
            <a:r>
              <a:rPr lang="en-US" sz="4000" dirty="0">
                <a:solidFill>
                  <a:schemeClr val="bg1"/>
                </a:solidFill>
              </a:rPr>
              <a:t>5: The Blessing of Peace</a:t>
            </a:r>
          </a:p>
          <a:p>
            <a:r>
              <a:rPr lang="en-US" sz="4000" dirty="0">
                <a:solidFill>
                  <a:schemeClr val="bg1"/>
                </a:solidFill>
              </a:rPr>
              <a:t>6: Having Died, We Live</a:t>
            </a:r>
          </a:p>
          <a:p>
            <a:r>
              <a:rPr lang="en-US" sz="4000" dirty="0">
                <a:solidFill>
                  <a:schemeClr val="bg1"/>
                </a:solidFill>
              </a:rPr>
              <a:t>7: Dead, but Joined to Christ</a:t>
            </a:r>
          </a:p>
          <a:p>
            <a:r>
              <a:rPr lang="en-US" sz="4000" dirty="0">
                <a:solidFill>
                  <a:schemeClr val="bg1"/>
                </a:solidFill>
              </a:rPr>
              <a:t>8: Glorified with Christ</a:t>
            </a:r>
          </a:p>
          <a:p>
            <a:r>
              <a:rPr lang="en-US" sz="4000" dirty="0">
                <a:solidFill>
                  <a:schemeClr val="bg1"/>
                </a:solidFill>
              </a:rPr>
              <a:t>9-10: Justification by Faith Reconciled with the Promise Made to Israel, Parts 1-2</a:t>
            </a:r>
          </a:p>
        </p:txBody>
      </p:sp>
      <p:sp>
        <p:nvSpPr>
          <p:cNvPr id="2" name="TextBox 1">
            <a:extLst>
              <a:ext uri="{FF2B5EF4-FFF2-40B4-BE49-F238E27FC236}">
                <a16:creationId xmlns:a16="http://schemas.microsoft.com/office/drawing/2014/main" id="{27F00BBD-50DA-40FF-99B4-925D339B85E7}"/>
              </a:ext>
            </a:extLst>
          </p:cNvPr>
          <p:cNvSpPr txBox="1"/>
          <p:nvPr/>
        </p:nvSpPr>
        <p:spPr>
          <a:xfrm>
            <a:off x="7235686" y="-116619"/>
            <a:ext cx="4956313" cy="1938992"/>
          </a:xfrm>
          <a:prstGeom prst="rect">
            <a:avLst/>
          </a:prstGeom>
          <a:noFill/>
        </p:spPr>
        <p:txBody>
          <a:bodyPr wrap="square" rtlCol="0">
            <a:spAutoFit/>
          </a:bodyPr>
          <a:lstStyle/>
          <a:p>
            <a:r>
              <a:rPr lang="en-US" sz="4000" dirty="0">
                <a:solidFill>
                  <a:schemeClr val="bg1"/>
                </a:solidFill>
              </a:rPr>
              <a:t>11: Justification by Faith Reconciled with the Promises of God</a:t>
            </a:r>
          </a:p>
        </p:txBody>
      </p:sp>
    </p:spTree>
    <p:extLst>
      <p:ext uri="{BB962C8B-B14F-4D97-AF65-F5344CB8AC3E}">
        <p14:creationId xmlns:p14="http://schemas.microsoft.com/office/powerpoint/2010/main" val="339007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12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Paul has not been to R when he writes, in Acts 20:2-3. He makes it there ~4yrs later</a:t>
            </a:r>
          </a:p>
          <a:p>
            <a:r>
              <a:rPr lang="en-US" sz="5000" dirty="0">
                <a:solidFill>
                  <a:schemeClr val="bg1"/>
                </a:solidFill>
              </a:rPr>
              <a:t>Church comprised of Jewish Christians &amp; Gentile Christians – clash of cultures now one in Christ</a:t>
            </a:r>
          </a:p>
          <a:p>
            <a:r>
              <a:rPr lang="en-US" sz="5000" dirty="0">
                <a:solidFill>
                  <a:schemeClr val="bg1"/>
                </a:solidFill>
              </a:rPr>
              <a:t>Ch. 11 illustrates how Jews &amp; Gentiles fit into the Church</a:t>
            </a:r>
          </a:p>
          <a:p>
            <a:r>
              <a:rPr lang="en-US" sz="5000" dirty="0">
                <a:solidFill>
                  <a:schemeClr val="bg1"/>
                </a:solidFill>
              </a:rPr>
              <a:t>Ch. 12 &amp; 13 outline Christian living in 5 points</a:t>
            </a:r>
          </a:p>
        </p:txBody>
      </p:sp>
    </p:spTree>
    <p:extLst>
      <p:ext uri="{BB962C8B-B14F-4D97-AF65-F5344CB8AC3E}">
        <p14:creationId xmlns:p14="http://schemas.microsoft.com/office/powerpoint/2010/main" val="76348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12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Ch. 1-8: comments concerning salvation</a:t>
            </a:r>
          </a:p>
          <a:p>
            <a:r>
              <a:rPr lang="en-US" sz="5000" dirty="0">
                <a:solidFill>
                  <a:schemeClr val="bg1"/>
                </a:solidFill>
              </a:rPr>
              <a:t>Ch. 9-11: deal with the “Jewish” problem</a:t>
            </a:r>
          </a:p>
          <a:p>
            <a:r>
              <a:rPr lang="en-US" sz="5000" dirty="0">
                <a:solidFill>
                  <a:schemeClr val="bg1"/>
                </a:solidFill>
              </a:rPr>
              <a:t>Ch. 12-16: practical application of all P said</a:t>
            </a:r>
          </a:p>
          <a:p>
            <a:r>
              <a:rPr lang="en-US" sz="5000" dirty="0">
                <a:solidFill>
                  <a:schemeClr val="bg1"/>
                </a:solidFill>
              </a:rPr>
              <a:t>R. C. Bell: early chapters the ‘root’ and latter chapters are the ‘fruit.’</a:t>
            </a:r>
          </a:p>
          <a:p>
            <a:r>
              <a:rPr lang="en-US" sz="5000" dirty="0">
                <a:solidFill>
                  <a:schemeClr val="bg1"/>
                </a:solidFill>
              </a:rPr>
              <a:t>J.D. Thomas: “You will not find a better summary of the Christian life anywhere in the Bible!” [said in a Bible class, 1955]</a:t>
            </a:r>
          </a:p>
        </p:txBody>
      </p:sp>
    </p:spTree>
    <p:extLst>
      <p:ext uri="{BB962C8B-B14F-4D97-AF65-F5344CB8AC3E}">
        <p14:creationId xmlns:p14="http://schemas.microsoft.com/office/powerpoint/2010/main" val="2365613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1. Attitude Toward God			1-2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If we do v. 1-2, we will have little difficulty doing 12:3-16:27</a:t>
            </a:r>
          </a:p>
          <a:p>
            <a:r>
              <a:rPr lang="en-US" sz="5000" dirty="0">
                <a:solidFill>
                  <a:schemeClr val="bg1"/>
                </a:solidFill>
              </a:rPr>
              <a:t>1: begins with an urge [call to one’s side]</a:t>
            </a:r>
          </a:p>
          <a:p>
            <a:r>
              <a:rPr lang="en-US" sz="5000" dirty="0">
                <a:solidFill>
                  <a:schemeClr val="bg1"/>
                </a:solidFill>
              </a:rPr>
              <a:t>Living sacrifice – more meaningful to 1</a:t>
            </a:r>
            <a:r>
              <a:rPr lang="en-US" sz="5000" baseline="30000" dirty="0">
                <a:solidFill>
                  <a:schemeClr val="bg1"/>
                </a:solidFill>
              </a:rPr>
              <a:t>st</a:t>
            </a:r>
            <a:r>
              <a:rPr lang="en-US" sz="5000" dirty="0">
                <a:solidFill>
                  <a:schemeClr val="bg1"/>
                </a:solidFill>
              </a:rPr>
              <a:t>C Chr.</a:t>
            </a:r>
          </a:p>
          <a:p>
            <a:r>
              <a:rPr lang="en-US" sz="5000" dirty="0">
                <a:solidFill>
                  <a:schemeClr val="bg1"/>
                </a:solidFill>
              </a:rPr>
              <a:t>Present: to place beside</a:t>
            </a:r>
          </a:p>
          <a:p>
            <a:r>
              <a:rPr lang="en-US" sz="5000" dirty="0">
                <a:solidFill>
                  <a:schemeClr val="bg1"/>
                </a:solidFill>
              </a:rPr>
              <a:t>Your bodies: not an animal sacrifice</a:t>
            </a:r>
          </a:p>
          <a:p>
            <a:r>
              <a:rPr lang="en-US" sz="5000" dirty="0">
                <a:solidFill>
                  <a:schemeClr val="bg1"/>
                </a:solidFill>
              </a:rPr>
              <a:t>Living: OT sacrifices were dead</a:t>
            </a:r>
          </a:p>
        </p:txBody>
      </p:sp>
    </p:spTree>
    <p:extLst>
      <p:ext uri="{BB962C8B-B14F-4D97-AF65-F5344CB8AC3E}">
        <p14:creationId xmlns:p14="http://schemas.microsoft.com/office/powerpoint/2010/main" val="3928097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1. Attitude Toward God			1-2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Holy: set apart</a:t>
            </a:r>
          </a:p>
          <a:p>
            <a:r>
              <a:rPr lang="en-US" sz="5000" dirty="0">
                <a:solidFill>
                  <a:schemeClr val="bg1"/>
                </a:solidFill>
              </a:rPr>
              <a:t>Sacrifice: OT rendered obsolete by Christ’s sc.</a:t>
            </a:r>
          </a:p>
          <a:p>
            <a:r>
              <a:rPr lang="en-US" sz="5000" dirty="0">
                <a:solidFill>
                  <a:schemeClr val="bg1"/>
                </a:solidFill>
              </a:rPr>
              <a:t>Acceptable to God: well pleasing, approved</a:t>
            </a:r>
          </a:p>
          <a:p>
            <a:r>
              <a:rPr lang="en-US" sz="5000" dirty="0">
                <a:solidFill>
                  <a:schemeClr val="bg1"/>
                </a:solidFill>
              </a:rPr>
              <a:t>Reasonable: for all God has done for us</a:t>
            </a:r>
          </a:p>
          <a:p>
            <a:r>
              <a:rPr lang="en-US" sz="5000" dirty="0">
                <a:solidFill>
                  <a:schemeClr val="bg1"/>
                </a:solidFill>
              </a:rPr>
              <a:t>2: world: age</a:t>
            </a:r>
          </a:p>
          <a:p>
            <a:r>
              <a:rPr lang="en-US" sz="5000" dirty="0">
                <a:solidFill>
                  <a:schemeClr val="bg1"/>
                </a:solidFill>
              </a:rPr>
              <a:t>Negative: don’t be like this world</a:t>
            </a:r>
          </a:p>
          <a:p>
            <a:r>
              <a:rPr lang="en-US" sz="5000" dirty="0">
                <a:solidFill>
                  <a:schemeClr val="bg1"/>
                </a:solidFill>
              </a:rPr>
              <a:t>Positive: renewing your mind; </a:t>
            </a:r>
            <a:r>
              <a:rPr lang="en-US" sz="4800" dirty="0">
                <a:solidFill>
                  <a:schemeClr val="bg1"/>
                </a:solidFill>
              </a:rPr>
              <a:t>metamorphosis</a:t>
            </a:r>
            <a:endParaRPr lang="en-US" sz="5000" dirty="0">
              <a:solidFill>
                <a:schemeClr val="bg1"/>
              </a:solidFill>
            </a:endParaRPr>
          </a:p>
        </p:txBody>
      </p:sp>
    </p:spTree>
    <p:extLst>
      <p:ext uri="{BB962C8B-B14F-4D97-AF65-F5344CB8AC3E}">
        <p14:creationId xmlns:p14="http://schemas.microsoft.com/office/powerpoint/2010/main" val="576562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fontScale="90000"/>
          </a:bodyPr>
          <a:lstStyle/>
          <a:p>
            <a:r>
              <a:rPr lang="en-US" sz="6600" dirty="0">
                <a:solidFill>
                  <a:schemeClr val="bg1"/>
                </a:solidFill>
              </a:rPr>
              <a:t>4. Gentiles Subject to God’s Wrath </a:t>
            </a:r>
            <a:r>
              <a:rPr lang="en-US" sz="5300" dirty="0">
                <a:solidFill>
                  <a:schemeClr val="bg1"/>
                </a:solidFill>
              </a:rPr>
              <a:t>18-32</a:t>
            </a:r>
            <a:endParaRPr lang="en-US" sz="6600" dirty="0">
              <a:solidFill>
                <a:schemeClr val="bg1"/>
              </a:solidFill>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30: 20 sins, continued:</a:t>
            </a:r>
          </a:p>
          <a:p>
            <a:pPr lvl="1"/>
            <a:r>
              <a:rPr lang="en-US" sz="4200" dirty="0">
                <a:solidFill>
                  <a:schemeClr val="bg1"/>
                </a:solidFill>
              </a:rPr>
              <a:t>Boastful: wanderer – like a snake oil salesman</a:t>
            </a:r>
          </a:p>
          <a:p>
            <a:pPr lvl="1"/>
            <a:r>
              <a:rPr lang="en-US" sz="4200" dirty="0">
                <a:solidFill>
                  <a:schemeClr val="bg1"/>
                </a:solidFill>
              </a:rPr>
              <a:t>Inventors of evil: new ways to satisfy greed</a:t>
            </a:r>
          </a:p>
          <a:p>
            <a:pPr lvl="1"/>
            <a:r>
              <a:rPr lang="en-US" sz="4200" dirty="0">
                <a:solidFill>
                  <a:schemeClr val="bg1"/>
                </a:solidFill>
              </a:rPr>
              <a:t>Disobedient to parents: unwilling to be persuaded</a:t>
            </a:r>
          </a:p>
          <a:p>
            <a:pPr lvl="1"/>
            <a:r>
              <a:rPr lang="en-US" sz="4200" dirty="0">
                <a:solidFill>
                  <a:schemeClr val="bg1"/>
                </a:solidFill>
              </a:rPr>
              <a:t>31: w/o understanding: foolish in v. 21; discernment</a:t>
            </a:r>
          </a:p>
          <a:p>
            <a:pPr lvl="1"/>
            <a:r>
              <a:rPr lang="en-US" sz="4200" dirty="0">
                <a:solidFill>
                  <a:schemeClr val="bg1"/>
                </a:solidFill>
              </a:rPr>
              <a:t>Untrustworthy: breaks agreement or covenant</a:t>
            </a:r>
          </a:p>
          <a:p>
            <a:pPr lvl="1"/>
            <a:r>
              <a:rPr lang="en-US" sz="4200" dirty="0">
                <a:solidFill>
                  <a:schemeClr val="bg1"/>
                </a:solidFill>
              </a:rPr>
              <a:t>Unloving: sad world – should be natural like for parents or children</a:t>
            </a:r>
          </a:p>
          <a:p>
            <a:pPr lvl="1"/>
            <a:r>
              <a:rPr lang="en-US" sz="4200" dirty="0">
                <a:solidFill>
                  <a:schemeClr val="bg1"/>
                </a:solidFill>
              </a:rPr>
              <a:t>Unmerciful: ruthless</a:t>
            </a:r>
          </a:p>
        </p:txBody>
      </p:sp>
    </p:spTree>
    <p:extLst>
      <p:ext uri="{BB962C8B-B14F-4D97-AF65-F5344CB8AC3E}">
        <p14:creationId xmlns:p14="http://schemas.microsoft.com/office/powerpoint/2010/main" val="423820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2. Attitude Toward Brethren	3-13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3-8 Need for Humility; 9-13 … Brotherly Love</a:t>
            </a:r>
          </a:p>
          <a:p>
            <a:r>
              <a:rPr lang="en-US" sz="5000" dirty="0">
                <a:solidFill>
                  <a:schemeClr val="bg1"/>
                </a:solidFill>
              </a:rPr>
              <a:t>3: grace given – apostleship; play on words: form of ‘think’ 4x here; given us a standard</a:t>
            </a:r>
          </a:p>
          <a:p>
            <a:r>
              <a:rPr lang="en-US" sz="5000" dirty="0">
                <a:solidFill>
                  <a:schemeClr val="bg1"/>
                </a:solidFill>
              </a:rPr>
              <a:t>4,5: familiar illustration of a body</a:t>
            </a:r>
          </a:p>
          <a:p>
            <a:r>
              <a:rPr lang="en-US" sz="5000" dirty="0">
                <a:solidFill>
                  <a:schemeClr val="bg1"/>
                </a:solidFill>
              </a:rPr>
              <a:t>6-8: some extraordinary, some ordinary</a:t>
            </a:r>
          </a:p>
          <a:p>
            <a:r>
              <a:rPr lang="en-US" sz="5000" dirty="0">
                <a:solidFill>
                  <a:schemeClr val="bg1"/>
                </a:solidFill>
              </a:rPr>
              <a:t>Prophesying: prophet </a:t>
            </a:r>
            <a:r>
              <a:rPr lang="en-US" sz="4400" dirty="0">
                <a:solidFill>
                  <a:schemeClr val="bg1"/>
                </a:solidFill>
              </a:rPr>
              <a:t>[spokesman for another]</a:t>
            </a:r>
          </a:p>
          <a:p>
            <a:r>
              <a:rPr lang="en-US" sz="5000" dirty="0">
                <a:solidFill>
                  <a:schemeClr val="bg1"/>
                </a:solidFill>
              </a:rPr>
              <a:t>Gift of serving: ministry</a:t>
            </a:r>
          </a:p>
        </p:txBody>
      </p:sp>
    </p:spTree>
    <p:extLst>
      <p:ext uri="{BB962C8B-B14F-4D97-AF65-F5344CB8AC3E}">
        <p14:creationId xmlns:p14="http://schemas.microsoft.com/office/powerpoint/2010/main" val="3915174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2. Attitude Toward Brethren	3-13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Gift of Teaching: to give instruction</a:t>
            </a:r>
          </a:p>
          <a:p>
            <a:r>
              <a:rPr lang="en-US" sz="5000" dirty="0">
                <a:solidFill>
                  <a:schemeClr val="bg1"/>
                </a:solidFill>
              </a:rPr>
              <a:t>… Exhorting: calling another</a:t>
            </a:r>
          </a:p>
          <a:p>
            <a:r>
              <a:rPr lang="en-US" sz="5000" dirty="0">
                <a:solidFill>
                  <a:schemeClr val="bg1"/>
                </a:solidFill>
              </a:rPr>
              <a:t>… Giving: to share, liberally with simplicity</a:t>
            </a:r>
          </a:p>
          <a:p>
            <a:r>
              <a:rPr lang="en-US" sz="5000" dirty="0">
                <a:solidFill>
                  <a:schemeClr val="bg1"/>
                </a:solidFill>
              </a:rPr>
              <a:t>… Leading: to stand before</a:t>
            </a:r>
          </a:p>
          <a:p>
            <a:r>
              <a:rPr lang="en-US" sz="5000" dirty="0">
                <a:solidFill>
                  <a:schemeClr val="bg1"/>
                </a:solidFill>
              </a:rPr>
              <a:t>… Showing Mercy: to feel sympathy with</a:t>
            </a:r>
          </a:p>
          <a:p>
            <a:r>
              <a:rPr lang="en-US" sz="5000" dirty="0">
                <a:solidFill>
                  <a:schemeClr val="bg1"/>
                </a:solidFill>
              </a:rPr>
              <a:t>9: love: agape: seeking the best; </a:t>
            </a:r>
            <a:br>
              <a:rPr lang="en-US" sz="5000" dirty="0">
                <a:solidFill>
                  <a:schemeClr val="bg1"/>
                </a:solidFill>
              </a:rPr>
            </a:br>
            <a:r>
              <a:rPr lang="en-US" sz="5000" dirty="0">
                <a:solidFill>
                  <a:schemeClr val="bg1"/>
                </a:solidFill>
              </a:rPr>
              <a:t>hate: Amos 5:15; cling: to glue, cement</a:t>
            </a:r>
          </a:p>
        </p:txBody>
      </p:sp>
    </p:spTree>
    <p:extLst>
      <p:ext uri="{BB962C8B-B14F-4D97-AF65-F5344CB8AC3E}">
        <p14:creationId xmlns:p14="http://schemas.microsoft.com/office/powerpoint/2010/main" val="3057964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2. Attitude Toward Brethren	3-13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10: philia: warm affection; storge: family</a:t>
            </a:r>
          </a:p>
          <a:p>
            <a:r>
              <a:rPr lang="en-US" sz="5000" dirty="0">
                <a:solidFill>
                  <a:schemeClr val="bg1"/>
                </a:solidFill>
              </a:rPr>
              <a:t>11: </a:t>
            </a:r>
            <a:r>
              <a:rPr lang="en-US" sz="5000" cap="small" dirty="0" err="1">
                <a:solidFill>
                  <a:schemeClr val="bg1"/>
                </a:solidFill>
              </a:rPr>
              <a:t>ncv</a:t>
            </a:r>
            <a:r>
              <a:rPr lang="en-US" sz="5000" dirty="0">
                <a:solidFill>
                  <a:schemeClr val="bg1"/>
                </a:solidFill>
              </a:rPr>
              <a:t>: do not be lazy but work hard</a:t>
            </a:r>
          </a:p>
          <a:p>
            <a:r>
              <a:rPr lang="en-US" sz="5000" dirty="0">
                <a:solidFill>
                  <a:schemeClr val="bg1"/>
                </a:solidFill>
              </a:rPr>
              <a:t>12: 3 qualities of agape love for sunshine/shadow:</a:t>
            </a:r>
          </a:p>
          <a:p>
            <a:r>
              <a:rPr lang="en-US" sz="5000" dirty="0">
                <a:solidFill>
                  <a:schemeClr val="bg1"/>
                </a:solidFill>
              </a:rPr>
              <a:t>1] Rejoicing [8:18] always a reason to hope</a:t>
            </a:r>
          </a:p>
          <a:p>
            <a:r>
              <a:rPr lang="en-US" sz="5000" dirty="0">
                <a:solidFill>
                  <a:schemeClr val="bg1"/>
                </a:solidFill>
              </a:rPr>
              <a:t>2] Persevering – tribulation is pressure in GK</a:t>
            </a:r>
          </a:p>
          <a:p>
            <a:r>
              <a:rPr lang="en-US" sz="5000" dirty="0">
                <a:solidFill>
                  <a:schemeClr val="bg1"/>
                </a:solidFill>
              </a:rPr>
              <a:t>3] Devoted – to persist, hold fast</a:t>
            </a:r>
          </a:p>
        </p:txBody>
      </p:sp>
    </p:spTree>
    <p:extLst>
      <p:ext uri="{BB962C8B-B14F-4D97-AF65-F5344CB8AC3E}">
        <p14:creationId xmlns:p14="http://schemas.microsoft.com/office/powerpoint/2010/main" val="2644829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2. Attitude Toward Brethren	3-13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13: 2 ways brotherly love can be expressed – needs and hospitality, whether we’ve met them or not!</a:t>
            </a:r>
          </a:p>
        </p:txBody>
      </p:sp>
    </p:spTree>
    <p:extLst>
      <p:ext uri="{BB962C8B-B14F-4D97-AF65-F5344CB8AC3E}">
        <p14:creationId xmlns:p14="http://schemas.microsoft.com/office/powerpoint/2010/main" val="374358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3. Attitude Towards Enemies 	</a:t>
            </a:r>
            <a:r>
              <a:rPr lang="en-US" sz="6000" dirty="0">
                <a:solidFill>
                  <a:schemeClr val="bg1"/>
                </a:solidFill>
              </a:rPr>
              <a:t>14-21</a:t>
            </a:r>
            <a:endParaRPr lang="en-US" sz="6600" dirty="0">
              <a:solidFill>
                <a:schemeClr val="bg1"/>
              </a:solidFill>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More on enemies, a little on fellow Chr. 15-16</a:t>
            </a:r>
          </a:p>
          <a:p>
            <a:r>
              <a:rPr lang="en-US" sz="5000" dirty="0">
                <a:solidFill>
                  <a:schemeClr val="bg1"/>
                </a:solidFill>
              </a:rPr>
              <a:t>14: bless: good word; sympathetic; not impossible – Jesus did this on the cross</a:t>
            </a:r>
          </a:p>
          <a:p>
            <a:r>
              <a:rPr lang="en-US" sz="5000" dirty="0">
                <a:solidFill>
                  <a:schemeClr val="bg1"/>
                </a:solidFill>
              </a:rPr>
              <a:t>15: showcases closeness of the Lord’s church; Christian is sympathetic</a:t>
            </a:r>
          </a:p>
          <a:p>
            <a:r>
              <a:rPr lang="en-US" sz="5000" dirty="0">
                <a:solidFill>
                  <a:schemeClr val="bg1"/>
                </a:solidFill>
              </a:rPr>
              <a:t>16: equal kindness; high things: congregation mostly poor people, no reason for looking down on some; must be humble</a:t>
            </a:r>
          </a:p>
        </p:txBody>
      </p:sp>
    </p:spTree>
    <p:extLst>
      <p:ext uri="{BB962C8B-B14F-4D97-AF65-F5344CB8AC3E}">
        <p14:creationId xmlns:p14="http://schemas.microsoft.com/office/powerpoint/2010/main" val="868206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3. Attitude Towards Enemies 	</a:t>
            </a:r>
            <a:r>
              <a:rPr lang="en-US" sz="6000" dirty="0">
                <a:solidFill>
                  <a:schemeClr val="bg1"/>
                </a:solidFill>
              </a:rPr>
              <a:t>14-21</a:t>
            </a:r>
            <a:endParaRPr lang="en-US" sz="6600" dirty="0">
              <a:solidFill>
                <a:schemeClr val="bg1"/>
              </a:solidFill>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17: non-retaliation is the most distinctive mark of a Christian [Moo]. No exceptions; respect: do what is ethically good.</a:t>
            </a:r>
          </a:p>
          <a:p>
            <a:r>
              <a:rPr lang="en-US" sz="5000" dirty="0">
                <a:solidFill>
                  <a:schemeClr val="bg1"/>
                </a:solidFill>
              </a:rPr>
              <a:t>18: comprehensive: all men. Key: ‘if possible’</a:t>
            </a:r>
          </a:p>
          <a:p>
            <a:r>
              <a:rPr lang="en-US" sz="5000" dirty="0">
                <a:solidFill>
                  <a:schemeClr val="bg1"/>
                </a:solidFill>
              </a:rPr>
              <a:t>19: 1</a:t>
            </a:r>
            <a:r>
              <a:rPr lang="en-US" sz="5000" baseline="30000" dirty="0">
                <a:solidFill>
                  <a:schemeClr val="bg1"/>
                </a:solidFill>
              </a:rPr>
              <a:t>st</a:t>
            </a:r>
            <a:r>
              <a:rPr lang="en-US" sz="5000" dirty="0">
                <a:solidFill>
                  <a:schemeClr val="bg1"/>
                </a:solidFill>
              </a:rPr>
              <a:t> time since 1:17 ‘beloved;’ 2 contrasts: 1] never pay back evil [7] – God’s job; 2] never pay back vengeance – God’s job</a:t>
            </a:r>
          </a:p>
        </p:txBody>
      </p:sp>
    </p:spTree>
    <p:extLst>
      <p:ext uri="{BB962C8B-B14F-4D97-AF65-F5344CB8AC3E}">
        <p14:creationId xmlns:p14="http://schemas.microsoft.com/office/powerpoint/2010/main" val="2856027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3. Attitude Towards Enemies 	</a:t>
            </a:r>
            <a:r>
              <a:rPr lang="en-US" sz="6000" dirty="0">
                <a:solidFill>
                  <a:schemeClr val="bg1"/>
                </a:solidFill>
              </a:rPr>
              <a:t>14-21</a:t>
            </a:r>
            <a:endParaRPr lang="en-US" sz="6600" dirty="0">
              <a:solidFill>
                <a:schemeClr val="bg1"/>
              </a:solidFill>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19: how? 1] Natural consequences [7]; meted out in human conflicts [18]; on the day of wrath [2:5-6]</a:t>
            </a:r>
          </a:p>
          <a:p>
            <a:r>
              <a:rPr lang="en-US" sz="5000" dirty="0">
                <a:solidFill>
                  <a:schemeClr val="bg1"/>
                </a:solidFill>
              </a:rPr>
              <a:t>20: what can we do? Hurt him more; treat same way; ignore &amp; have nothing to do with him; love and serve him. Coals: a way to restart their fire or by dropping on the enemy’s head over the wall</a:t>
            </a:r>
          </a:p>
        </p:txBody>
      </p:sp>
    </p:spTree>
    <p:extLst>
      <p:ext uri="{BB962C8B-B14F-4D97-AF65-F5344CB8AC3E}">
        <p14:creationId xmlns:p14="http://schemas.microsoft.com/office/powerpoint/2010/main" val="1992304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3. Attitude Towards Enemies 	</a:t>
            </a:r>
            <a:r>
              <a:rPr lang="en-US" sz="6000" dirty="0">
                <a:solidFill>
                  <a:schemeClr val="bg1"/>
                </a:solidFill>
              </a:rPr>
              <a:t>14-21</a:t>
            </a:r>
            <a:endParaRPr lang="en-US" sz="6600" dirty="0">
              <a:solidFill>
                <a:schemeClr val="bg1"/>
              </a:solidFill>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21: overcome: GK: victory</a:t>
            </a:r>
          </a:p>
          <a:p>
            <a:r>
              <a:rPr lang="en-US" sz="5000" dirty="0">
                <a:solidFill>
                  <a:schemeClr val="bg1"/>
                </a:solidFill>
              </a:rPr>
              <a:t>Ask God to bless our enemies and try to live at peace with them. </a:t>
            </a:r>
          </a:p>
        </p:txBody>
      </p:sp>
    </p:spTree>
    <p:extLst>
      <p:ext uri="{BB962C8B-B14F-4D97-AF65-F5344CB8AC3E}">
        <p14:creationId xmlns:p14="http://schemas.microsoft.com/office/powerpoint/2010/main" val="2644898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637898"/>
            <a:ext cx="12191998" cy="6602759"/>
          </a:xfrm>
        </p:spPr>
        <p:txBody>
          <a:bodyPr>
            <a:noAutofit/>
          </a:bodyPr>
          <a:lstStyle/>
          <a:p>
            <a:pPr marL="914400" indent="-914400">
              <a:buFont typeface="+mj-lt"/>
              <a:buAutoNum type="arabicPeriod"/>
            </a:pPr>
            <a:r>
              <a:rPr lang="en-US" sz="4000" dirty="0">
                <a:solidFill>
                  <a:schemeClr val="bg1"/>
                </a:solidFill>
              </a:rPr>
              <a:t>We as Christians should not look like, act like, think like, or behave like the world. We should, instead, be like Christ.</a:t>
            </a:r>
          </a:p>
          <a:p>
            <a:pPr marL="914400" indent="-914400">
              <a:buFont typeface="+mj-lt"/>
              <a:buAutoNum type="arabicPeriod"/>
            </a:pPr>
            <a:r>
              <a:rPr lang="en-US" sz="4000" dirty="0">
                <a:solidFill>
                  <a:schemeClr val="bg1"/>
                </a:solidFill>
              </a:rPr>
              <a:t>The Christian’s life of service is full of emotions – good and bad. We should live this </a:t>
            </a:r>
            <a:r>
              <a:rPr lang="en-US" sz="4000">
                <a:solidFill>
                  <a:schemeClr val="bg1"/>
                </a:solidFill>
              </a:rPr>
              <a:t>chapter to </a:t>
            </a:r>
            <a:r>
              <a:rPr lang="en-US" sz="4000" dirty="0">
                <a:solidFill>
                  <a:schemeClr val="bg1"/>
                </a:solidFill>
              </a:rPr>
              <a:t>know how to appropriately respond to every situation.</a:t>
            </a:r>
          </a:p>
          <a:p>
            <a:pPr marL="914400" indent="-914400">
              <a:buFont typeface="+mj-lt"/>
              <a:buAutoNum type="arabicPeriod"/>
            </a:pPr>
            <a:r>
              <a:rPr lang="en-US" sz="4000" dirty="0">
                <a:solidFill>
                  <a:schemeClr val="bg1"/>
                </a:solidFill>
              </a:rPr>
              <a:t>There will be some people where it seems almost impossible to get along with. We must make it our goal, to the best of our ability, to live peaceably striving for that “peace that passes all understanding.” Phil. 4:4</a:t>
            </a:r>
          </a:p>
        </p:txBody>
      </p:sp>
    </p:spTree>
    <p:extLst>
      <p:ext uri="{BB962C8B-B14F-4D97-AF65-F5344CB8AC3E}">
        <p14:creationId xmlns:p14="http://schemas.microsoft.com/office/powerpoint/2010/main" val="207760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5314122"/>
          </a:xfrm>
        </p:spPr>
        <p:txBody>
          <a:bodyPr>
            <a:noAutofit/>
          </a:bodyPr>
          <a:lstStyle/>
          <a:p>
            <a:r>
              <a:rPr lang="en-US" sz="10300" dirty="0">
                <a:solidFill>
                  <a:schemeClr val="bg1"/>
                </a:solidFill>
              </a:rPr>
              <a:t>Christian Living</a:t>
            </a:r>
            <a:br>
              <a:rPr lang="en-US" sz="10300" dirty="0">
                <a:solidFill>
                  <a:schemeClr val="bg1"/>
                </a:solidFill>
              </a:rPr>
            </a:br>
            <a:r>
              <a:rPr lang="en-US" sz="10300" dirty="0">
                <a:solidFill>
                  <a:schemeClr val="bg1"/>
                </a:solidFill>
              </a:rPr>
              <a:t>Part 2</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5605670"/>
            <a:ext cx="12192000" cy="1252330"/>
          </a:xfrm>
        </p:spPr>
        <p:txBody>
          <a:bodyPr>
            <a:normAutofit lnSpcReduction="10000"/>
          </a:bodyPr>
          <a:lstStyle/>
          <a:p>
            <a:r>
              <a:rPr lang="en-US" sz="8800" dirty="0">
                <a:solidFill>
                  <a:schemeClr val="bg1"/>
                </a:solidFill>
              </a:rPr>
              <a:t>Romans 13</a:t>
            </a:r>
          </a:p>
        </p:txBody>
      </p:sp>
    </p:spTree>
    <p:extLst>
      <p:ext uri="{BB962C8B-B14F-4D97-AF65-F5344CB8AC3E}">
        <p14:creationId xmlns:p14="http://schemas.microsoft.com/office/powerpoint/2010/main" val="4224256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fontScale="90000"/>
          </a:bodyPr>
          <a:lstStyle/>
          <a:p>
            <a:r>
              <a:rPr lang="en-US" sz="6600" dirty="0">
                <a:solidFill>
                  <a:schemeClr val="bg1"/>
                </a:solidFill>
              </a:rPr>
              <a:t>4. Gentiles Subject to God’s Wrath </a:t>
            </a:r>
            <a:r>
              <a:rPr lang="en-US" sz="5300" dirty="0">
                <a:solidFill>
                  <a:schemeClr val="bg1"/>
                </a:solidFill>
              </a:rPr>
              <a:t>18-32</a:t>
            </a:r>
            <a:endParaRPr lang="en-US" sz="6600" dirty="0">
              <a:solidFill>
                <a:schemeClr val="bg1"/>
              </a:solidFill>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32: ordinance: legal term – what God has deemed as right</a:t>
            </a:r>
          </a:p>
          <a:p>
            <a:r>
              <a:rPr lang="en-US" sz="5000" dirty="0">
                <a:solidFill>
                  <a:schemeClr val="bg1"/>
                </a:solidFill>
              </a:rPr>
              <a:t>Their downward journey was now complete</a:t>
            </a:r>
            <a:endParaRPr lang="en-US" sz="4200" dirty="0">
              <a:solidFill>
                <a:schemeClr val="bg1"/>
              </a:solidFill>
            </a:endParaRPr>
          </a:p>
        </p:txBody>
      </p:sp>
    </p:spTree>
    <p:extLst>
      <p:ext uri="{BB962C8B-B14F-4D97-AF65-F5344CB8AC3E}">
        <p14:creationId xmlns:p14="http://schemas.microsoft.com/office/powerpoint/2010/main" val="3254775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0"/>
            <a:ext cx="12191998" cy="7513983"/>
          </a:xfrm>
        </p:spPr>
        <p:txBody>
          <a:bodyPr>
            <a:noAutofit/>
          </a:bodyPr>
          <a:lstStyle/>
          <a:p>
            <a:r>
              <a:rPr lang="en-US" sz="4000" dirty="0">
                <a:solidFill>
                  <a:schemeClr val="bg1"/>
                </a:solidFill>
              </a:rPr>
              <a:t>1: Depicting the Gentiles; 1:16</a:t>
            </a:r>
          </a:p>
          <a:p>
            <a:r>
              <a:rPr lang="en-US" sz="4000" dirty="0">
                <a:solidFill>
                  <a:schemeClr val="bg1"/>
                </a:solidFill>
              </a:rPr>
              <a:t>2: What About the Jews?</a:t>
            </a:r>
          </a:p>
          <a:p>
            <a:r>
              <a:rPr lang="en-US" sz="4000" dirty="0">
                <a:solidFill>
                  <a:schemeClr val="bg1"/>
                </a:solidFill>
              </a:rPr>
              <a:t>3: A Worldwide Dilemma</a:t>
            </a:r>
          </a:p>
          <a:p>
            <a:r>
              <a:rPr lang="en-US" sz="4000" dirty="0">
                <a:solidFill>
                  <a:schemeClr val="bg1"/>
                </a:solidFill>
              </a:rPr>
              <a:t>4: Abraham: the Man of Faith</a:t>
            </a:r>
          </a:p>
          <a:p>
            <a:r>
              <a:rPr lang="en-US" sz="4000" dirty="0">
                <a:solidFill>
                  <a:schemeClr val="bg1"/>
                </a:solidFill>
              </a:rPr>
              <a:t>5: The Blessing of Peace</a:t>
            </a:r>
          </a:p>
          <a:p>
            <a:r>
              <a:rPr lang="en-US" sz="4000" dirty="0">
                <a:solidFill>
                  <a:schemeClr val="bg1"/>
                </a:solidFill>
              </a:rPr>
              <a:t>6: Having Died, We Live</a:t>
            </a:r>
          </a:p>
          <a:p>
            <a:r>
              <a:rPr lang="en-US" sz="4000" dirty="0">
                <a:solidFill>
                  <a:schemeClr val="bg1"/>
                </a:solidFill>
              </a:rPr>
              <a:t>7: Dead, but Joined to Christ</a:t>
            </a:r>
          </a:p>
          <a:p>
            <a:r>
              <a:rPr lang="en-US" sz="4000" dirty="0">
                <a:solidFill>
                  <a:schemeClr val="bg1"/>
                </a:solidFill>
              </a:rPr>
              <a:t>8: Glorified with Christ</a:t>
            </a:r>
          </a:p>
          <a:p>
            <a:r>
              <a:rPr lang="en-US" sz="4000" dirty="0">
                <a:solidFill>
                  <a:schemeClr val="bg1"/>
                </a:solidFill>
              </a:rPr>
              <a:t>9-10: Justification by Faith Reconciled with the Promise Made to Israel, Parts 1-2</a:t>
            </a:r>
          </a:p>
        </p:txBody>
      </p:sp>
      <p:sp>
        <p:nvSpPr>
          <p:cNvPr id="2" name="TextBox 1">
            <a:extLst>
              <a:ext uri="{FF2B5EF4-FFF2-40B4-BE49-F238E27FC236}">
                <a16:creationId xmlns:a16="http://schemas.microsoft.com/office/drawing/2014/main" id="{27F00BBD-50DA-40FF-99B4-925D339B85E7}"/>
              </a:ext>
            </a:extLst>
          </p:cNvPr>
          <p:cNvSpPr txBox="1"/>
          <p:nvPr/>
        </p:nvSpPr>
        <p:spPr>
          <a:xfrm>
            <a:off x="7235686" y="-116619"/>
            <a:ext cx="4956313" cy="1938992"/>
          </a:xfrm>
          <a:prstGeom prst="rect">
            <a:avLst/>
          </a:prstGeom>
          <a:noFill/>
        </p:spPr>
        <p:txBody>
          <a:bodyPr wrap="square" rtlCol="0">
            <a:spAutoFit/>
          </a:bodyPr>
          <a:lstStyle/>
          <a:p>
            <a:r>
              <a:rPr lang="en-US" sz="4000" dirty="0">
                <a:solidFill>
                  <a:schemeClr val="bg1"/>
                </a:solidFill>
              </a:rPr>
              <a:t>11: Justification by Faith Reconciled with the Promises of God</a:t>
            </a:r>
          </a:p>
        </p:txBody>
      </p:sp>
      <p:sp>
        <p:nvSpPr>
          <p:cNvPr id="4" name="TextBox 3">
            <a:extLst>
              <a:ext uri="{FF2B5EF4-FFF2-40B4-BE49-F238E27FC236}">
                <a16:creationId xmlns:a16="http://schemas.microsoft.com/office/drawing/2014/main" id="{3DE901F1-FFF6-456B-BCCA-273E3526C767}"/>
              </a:ext>
            </a:extLst>
          </p:cNvPr>
          <p:cNvSpPr txBox="1"/>
          <p:nvPr/>
        </p:nvSpPr>
        <p:spPr>
          <a:xfrm>
            <a:off x="7235685" y="1599538"/>
            <a:ext cx="4956313" cy="707886"/>
          </a:xfrm>
          <a:prstGeom prst="rect">
            <a:avLst/>
          </a:prstGeom>
          <a:noFill/>
        </p:spPr>
        <p:txBody>
          <a:bodyPr wrap="square" rtlCol="0">
            <a:spAutoFit/>
          </a:bodyPr>
          <a:lstStyle/>
          <a:p>
            <a:r>
              <a:rPr lang="en-US" sz="4000" dirty="0">
                <a:solidFill>
                  <a:schemeClr val="bg1"/>
                </a:solidFill>
              </a:rPr>
              <a:t>12: Christian Living 1</a:t>
            </a:r>
          </a:p>
        </p:txBody>
      </p:sp>
    </p:spTree>
    <p:extLst>
      <p:ext uri="{BB962C8B-B14F-4D97-AF65-F5344CB8AC3E}">
        <p14:creationId xmlns:p14="http://schemas.microsoft.com/office/powerpoint/2010/main" val="2140187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a:solidFill>
                  <a:schemeClr val="bg1"/>
                </a:solidFill>
              </a:rPr>
              <a:t>Romans 13</a:t>
            </a:r>
            <a:endParaRPr lang="en-US" sz="6600" dirty="0">
              <a:solidFill>
                <a:schemeClr val="bg1"/>
              </a:solidFill>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Paul has not been to R when he writes, in Acts 20:2-3. He makes it there ~4yrs later</a:t>
            </a:r>
          </a:p>
          <a:p>
            <a:r>
              <a:rPr lang="en-US" sz="5000" dirty="0">
                <a:solidFill>
                  <a:schemeClr val="bg1"/>
                </a:solidFill>
              </a:rPr>
              <a:t>Church comprised of Jewish Christians &amp; Gentile Christians – clash of cultures now one in Christ</a:t>
            </a:r>
          </a:p>
          <a:p>
            <a:r>
              <a:rPr lang="en-US" sz="5000" dirty="0">
                <a:solidFill>
                  <a:schemeClr val="bg1"/>
                </a:solidFill>
              </a:rPr>
              <a:t>Ch. 12 &amp; 13 outline Christian living in 5 points</a:t>
            </a:r>
          </a:p>
          <a:p>
            <a:r>
              <a:rPr lang="en-US" sz="5000" dirty="0">
                <a:solidFill>
                  <a:schemeClr val="bg1"/>
                </a:solidFill>
              </a:rPr>
              <a:t>12: Attitude Toward God, Brethren, Enemies</a:t>
            </a:r>
          </a:p>
        </p:txBody>
      </p:sp>
    </p:spTree>
    <p:extLst>
      <p:ext uri="{BB962C8B-B14F-4D97-AF65-F5344CB8AC3E}">
        <p14:creationId xmlns:p14="http://schemas.microsoft.com/office/powerpoint/2010/main" val="285759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1. Attitude Toward Government 1-7</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 Authority: right to exercise power; </a:t>
            </a:r>
            <a:r>
              <a:rPr lang="en-US" sz="5000" dirty="0" err="1">
                <a:solidFill>
                  <a:schemeClr val="bg1"/>
                </a:solidFill>
              </a:rPr>
              <a:t>est’d</a:t>
            </a:r>
            <a:r>
              <a:rPr lang="en-US" sz="5000" dirty="0">
                <a:solidFill>
                  <a:schemeClr val="bg1"/>
                </a:solidFill>
              </a:rPr>
              <a:t>: to place in order; God allows and uses</a:t>
            </a:r>
          </a:p>
          <a:p>
            <a:r>
              <a:rPr lang="en-US" sz="5000" dirty="0">
                <a:solidFill>
                  <a:schemeClr val="bg1"/>
                </a:solidFill>
              </a:rPr>
              <a:t>Rule: as long as a local/state/</a:t>
            </a:r>
            <a:r>
              <a:rPr lang="en-US" sz="5000" dirty="0" err="1">
                <a:solidFill>
                  <a:schemeClr val="bg1"/>
                </a:solidFill>
              </a:rPr>
              <a:t>nat’l</a:t>
            </a:r>
            <a:r>
              <a:rPr lang="en-US" sz="5000" dirty="0">
                <a:solidFill>
                  <a:schemeClr val="bg1"/>
                </a:solidFill>
              </a:rPr>
              <a:t> law does not violate God’s directives, obey it! Illogical? Obey it! Inconsistent? Obey it! Show favoritism? Obey it!</a:t>
            </a:r>
          </a:p>
          <a:p>
            <a:r>
              <a:rPr lang="en-US" sz="5000" dirty="0">
                <a:solidFill>
                  <a:schemeClr val="bg1"/>
                </a:solidFill>
              </a:rPr>
              <a:t>2: resists: </a:t>
            </a:r>
            <a:r>
              <a:rPr lang="en-US" sz="5000" i="1" dirty="0">
                <a:solidFill>
                  <a:schemeClr val="bg1"/>
                </a:solidFill>
              </a:rPr>
              <a:t>against</a:t>
            </a:r>
            <a:r>
              <a:rPr lang="en-US" sz="5000" dirty="0">
                <a:solidFill>
                  <a:schemeClr val="bg1"/>
                </a:solidFill>
              </a:rPr>
              <a:t> + </a:t>
            </a:r>
            <a:r>
              <a:rPr lang="en-US" sz="5000" i="1" dirty="0">
                <a:solidFill>
                  <a:schemeClr val="bg1"/>
                </a:solidFill>
              </a:rPr>
              <a:t>arranged.</a:t>
            </a:r>
            <a:r>
              <a:rPr lang="en-US" sz="5000" dirty="0">
                <a:solidFill>
                  <a:schemeClr val="bg1"/>
                </a:solidFill>
              </a:rPr>
              <a:t> Why obey? 1] He instituted; 2] opposers rec. condemnation</a:t>
            </a:r>
          </a:p>
        </p:txBody>
      </p:sp>
    </p:spTree>
    <p:extLst>
      <p:ext uri="{BB962C8B-B14F-4D97-AF65-F5344CB8AC3E}">
        <p14:creationId xmlns:p14="http://schemas.microsoft.com/office/powerpoint/2010/main" val="2975808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1. Attitude Toward Government 1-7</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3: as a rule, even bad gov’ts like good citizens. Fear: terror; </a:t>
            </a:r>
            <a:r>
              <a:rPr lang="en-US" sz="5000" dirty="0" err="1">
                <a:solidFill>
                  <a:schemeClr val="bg1"/>
                </a:solidFill>
              </a:rPr>
              <a:t>phobos</a:t>
            </a:r>
            <a:r>
              <a:rPr lang="en-US" sz="5000" dirty="0">
                <a:solidFill>
                  <a:schemeClr val="bg1"/>
                </a:solidFill>
              </a:rPr>
              <a:t>: phobia</a:t>
            </a:r>
          </a:p>
          <a:p>
            <a:r>
              <a:rPr lang="en-US" sz="5000" dirty="0">
                <a:solidFill>
                  <a:schemeClr val="bg1"/>
                </a:solidFill>
              </a:rPr>
              <a:t>4: minister: servant, 12:7; Ch. 12 emphasizes we don’t need to take vengeance &amp; one way this is accomplished is through public courts; sword: can include capital punishment</a:t>
            </a:r>
          </a:p>
          <a:p>
            <a:r>
              <a:rPr lang="en-US" sz="5000" dirty="0">
                <a:solidFill>
                  <a:schemeClr val="bg1"/>
                </a:solidFill>
              </a:rPr>
              <a:t>5: not simply because it is the safest thing to do, it is the right thing to do. </a:t>
            </a:r>
          </a:p>
        </p:txBody>
      </p:sp>
    </p:spTree>
    <p:extLst>
      <p:ext uri="{BB962C8B-B14F-4D97-AF65-F5344CB8AC3E}">
        <p14:creationId xmlns:p14="http://schemas.microsoft.com/office/powerpoint/2010/main" val="292467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1. Attitude Toward Government 1-7</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6-7 regarding what good citizenship entails</a:t>
            </a:r>
          </a:p>
          <a:p>
            <a:r>
              <a:rPr lang="en-US" sz="5000" dirty="0">
                <a:solidFill>
                  <a:schemeClr val="bg1"/>
                </a:solidFill>
              </a:rPr>
              <a:t>6: By not paying our taxes, we are not only cheating the gov’t, we are also disobeying God!</a:t>
            </a:r>
          </a:p>
          <a:p>
            <a:r>
              <a:rPr lang="en-US" sz="5000" dirty="0">
                <a:solidFill>
                  <a:schemeClr val="bg1"/>
                </a:solidFill>
              </a:rPr>
              <a:t>7: all: civil authorities, from SM to LG; tax: ‘tribute’ paid by a subjugated nation; custom: paid for public ends. Pay your taxes. Respect your officials.</a:t>
            </a:r>
          </a:p>
        </p:txBody>
      </p:sp>
    </p:spTree>
    <p:extLst>
      <p:ext uri="{BB962C8B-B14F-4D97-AF65-F5344CB8AC3E}">
        <p14:creationId xmlns:p14="http://schemas.microsoft.com/office/powerpoint/2010/main" val="2043434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2. Attitude Toward Neighbors 	  8-10</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8: owe nothing to anyone: ‘don’t fail to do what I just told you to do!’; Ps. 37:21: wicked borrows and does not pay back. </a:t>
            </a:r>
            <a:r>
              <a:rPr lang="en-US" sz="5000" cap="small" dirty="0" err="1">
                <a:solidFill>
                  <a:schemeClr val="bg1"/>
                </a:solidFill>
              </a:rPr>
              <a:t>nasb</a:t>
            </a:r>
            <a:r>
              <a:rPr lang="en-US" sz="5000" dirty="0">
                <a:solidFill>
                  <a:schemeClr val="bg1"/>
                </a:solidFill>
              </a:rPr>
              <a:t>; love: a debt we never can pay</a:t>
            </a:r>
          </a:p>
          <a:p>
            <a:r>
              <a:rPr lang="en-US" sz="5000" dirty="0">
                <a:solidFill>
                  <a:schemeClr val="bg1"/>
                </a:solidFill>
              </a:rPr>
              <a:t>9: commands 7, 6, 8, 10; neighbors: GK: near, lit. one who is nearby</a:t>
            </a:r>
          </a:p>
          <a:p>
            <a:r>
              <a:rPr lang="en-US" sz="5000" dirty="0">
                <a:solidFill>
                  <a:schemeClr val="bg1"/>
                </a:solidFill>
              </a:rPr>
              <a:t>10: not: since love is the fulfilling of the Law, we have no more need for God’s Laws</a:t>
            </a:r>
          </a:p>
        </p:txBody>
      </p:sp>
    </p:spTree>
    <p:extLst>
      <p:ext uri="{BB962C8B-B14F-4D97-AF65-F5344CB8AC3E}">
        <p14:creationId xmlns:p14="http://schemas.microsoft.com/office/powerpoint/2010/main" val="512219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3. A Summary 					    11-14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11: analogy of a parent walking a child and giving him instructions for the day</a:t>
            </a:r>
          </a:p>
          <a:p>
            <a:r>
              <a:rPr lang="en-US" sz="5000" dirty="0">
                <a:solidFill>
                  <a:schemeClr val="bg1"/>
                </a:solidFill>
              </a:rPr>
              <a:t>do this: backwards &amp; forewords</a:t>
            </a:r>
          </a:p>
          <a:p>
            <a:r>
              <a:rPr lang="en-US" sz="5000" dirty="0">
                <a:solidFill>
                  <a:schemeClr val="bg1"/>
                </a:solidFill>
              </a:rPr>
              <a:t>no specific ‘time’ to ‘wake up’ – it is always NOW</a:t>
            </a:r>
          </a:p>
          <a:p>
            <a:r>
              <a:rPr lang="en-US" sz="5000" dirty="0">
                <a:solidFill>
                  <a:schemeClr val="bg1"/>
                </a:solidFill>
              </a:rPr>
              <a:t>Salvation: ultimate when JC returns; need to wake up – Christ could come anytime! This fact was always on the minds of the 1stC Chr. </a:t>
            </a:r>
          </a:p>
        </p:txBody>
      </p:sp>
    </p:spTree>
    <p:extLst>
      <p:ext uri="{BB962C8B-B14F-4D97-AF65-F5344CB8AC3E}">
        <p14:creationId xmlns:p14="http://schemas.microsoft.com/office/powerpoint/2010/main" val="1079685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3. A Summary 					    11-14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12: time to wake up and get ready! After wake, now what? Deeds of darkness: sinful acts</a:t>
            </a:r>
          </a:p>
          <a:p>
            <a:r>
              <a:rPr lang="en-US" sz="5000" dirty="0">
                <a:solidFill>
                  <a:schemeClr val="bg1"/>
                </a:solidFill>
              </a:rPr>
              <a:t>Phillips: “Fling away the things men do in the dark.”</a:t>
            </a:r>
          </a:p>
          <a:p>
            <a:r>
              <a:rPr lang="en-US" sz="5000" dirty="0">
                <a:solidFill>
                  <a:schemeClr val="bg1"/>
                </a:solidFill>
              </a:rPr>
              <a:t>13: as in the day: live our lives openly, unashamed to be examined by all</a:t>
            </a:r>
          </a:p>
        </p:txBody>
      </p:sp>
    </p:spTree>
    <p:extLst>
      <p:ext uri="{BB962C8B-B14F-4D97-AF65-F5344CB8AC3E}">
        <p14:creationId xmlns:p14="http://schemas.microsoft.com/office/powerpoint/2010/main" val="2087680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3. A Summary 					    11-14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13: 6 examples of deeds of darkness</a:t>
            </a:r>
          </a:p>
          <a:p>
            <a:r>
              <a:rPr lang="en-US" sz="5000" dirty="0">
                <a:solidFill>
                  <a:schemeClr val="bg1"/>
                </a:solidFill>
              </a:rPr>
              <a:t>Carousing: excessing feasting; </a:t>
            </a:r>
            <a:r>
              <a:rPr lang="en-US" sz="5000" cap="small" dirty="0" err="1">
                <a:solidFill>
                  <a:schemeClr val="bg1"/>
                </a:solidFill>
              </a:rPr>
              <a:t>niv</a:t>
            </a:r>
            <a:r>
              <a:rPr lang="en-US" sz="5000" dirty="0">
                <a:solidFill>
                  <a:schemeClr val="bg1"/>
                </a:solidFill>
              </a:rPr>
              <a:t> orgies</a:t>
            </a:r>
          </a:p>
          <a:p>
            <a:r>
              <a:rPr lang="en-US" sz="5000" dirty="0">
                <a:solidFill>
                  <a:schemeClr val="bg1"/>
                </a:solidFill>
              </a:rPr>
              <a:t>Sexual promiscuity: ‘bed’ euphemism for sexual intercourse</a:t>
            </a:r>
          </a:p>
          <a:p>
            <a:r>
              <a:rPr lang="en-US" sz="5000" dirty="0">
                <a:solidFill>
                  <a:schemeClr val="bg1"/>
                </a:solidFill>
              </a:rPr>
              <a:t>Sensuality: excess, absence of restraint</a:t>
            </a:r>
          </a:p>
          <a:p>
            <a:r>
              <a:rPr lang="en-US" sz="5000" dirty="0">
                <a:solidFill>
                  <a:schemeClr val="bg1"/>
                </a:solidFill>
              </a:rPr>
              <a:t>Strife: contention</a:t>
            </a:r>
          </a:p>
          <a:p>
            <a:r>
              <a:rPr lang="en-US" sz="5000" dirty="0">
                <a:solidFill>
                  <a:schemeClr val="bg1"/>
                </a:solidFill>
              </a:rPr>
              <a:t>Jealousy: cannot be content with what you have</a:t>
            </a:r>
          </a:p>
        </p:txBody>
      </p:sp>
    </p:spTree>
    <p:extLst>
      <p:ext uri="{BB962C8B-B14F-4D97-AF65-F5344CB8AC3E}">
        <p14:creationId xmlns:p14="http://schemas.microsoft.com/office/powerpoint/2010/main" val="362091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3. A Summary 					    11-14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14: how to avoid ‘deeds of darkness’? 2; 1+1-</a:t>
            </a:r>
          </a:p>
          <a:p>
            <a:r>
              <a:rPr lang="en-US" sz="5000" dirty="0">
                <a:solidFill>
                  <a:schemeClr val="bg1"/>
                </a:solidFill>
              </a:rPr>
              <a:t>1] urged to put on the Lord JC – cf. 6:3-4</a:t>
            </a:r>
          </a:p>
          <a:p>
            <a:r>
              <a:rPr lang="en-US" sz="5000" dirty="0">
                <a:solidFill>
                  <a:schemeClr val="bg1"/>
                </a:solidFill>
              </a:rPr>
              <a:t>2] make no provision [forethought] for the flesh in regard to lusts</a:t>
            </a:r>
          </a:p>
          <a:p>
            <a:r>
              <a:rPr lang="en-US" sz="5000" dirty="0">
                <a:solidFill>
                  <a:schemeClr val="bg1"/>
                </a:solidFill>
              </a:rPr>
              <a:t>11-14: God’s wake-up call for lethargic Chr.</a:t>
            </a:r>
          </a:p>
          <a:p>
            <a:r>
              <a:rPr lang="en-US" sz="5000" dirty="0">
                <a:solidFill>
                  <a:schemeClr val="bg1"/>
                </a:solidFill>
              </a:rPr>
              <a:t>Since the Lord can come at any time, we each ought to ask ourselves: am I ready for Him to come?</a:t>
            </a:r>
          </a:p>
        </p:txBody>
      </p:sp>
    </p:spTree>
    <p:extLst>
      <p:ext uri="{BB962C8B-B14F-4D97-AF65-F5344CB8AC3E}">
        <p14:creationId xmlns:p14="http://schemas.microsoft.com/office/powerpoint/2010/main" val="4032312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752198"/>
            <a:ext cx="12191998" cy="6602759"/>
          </a:xfrm>
        </p:spPr>
        <p:txBody>
          <a:bodyPr>
            <a:noAutofit/>
          </a:bodyPr>
          <a:lstStyle/>
          <a:p>
            <a:pPr marL="914400" indent="-914400">
              <a:buFont typeface="+mj-lt"/>
              <a:buAutoNum type="arabicPeriod"/>
            </a:pPr>
            <a:r>
              <a:rPr lang="en-US" sz="4000" dirty="0">
                <a:solidFill>
                  <a:schemeClr val="bg1"/>
                </a:solidFill>
              </a:rPr>
              <a:t>There is no distinction or differentiation in God’s eyes – </a:t>
            </a:r>
            <a:r>
              <a:rPr lang="en-US" sz="4000" b="1" i="1" u="sng" dirty="0">
                <a:solidFill>
                  <a:schemeClr val="bg1"/>
                </a:solidFill>
              </a:rPr>
              <a:t>ALL</a:t>
            </a:r>
            <a:r>
              <a:rPr lang="en-US" sz="4000" dirty="0">
                <a:solidFill>
                  <a:schemeClr val="bg1"/>
                </a:solidFill>
              </a:rPr>
              <a:t> are needing of salvation!</a:t>
            </a:r>
          </a:p>
          <a:p>
            <a:pPr marL="914400" indent="-914400">
              <a:buFont typeface="+mj-lt"/>
              <a:buAutoNum type="arabicPeriod"/>
            </a:pPr>
            <a:r>
              <a:rPr lang="en-US" sz="4000" dirty="0">
                <a:solidFill>
                  <a:schemeClr val="bg1"/>
                </a:solidFill>
              </a:rPr>
              <a:t>There is power in the Gospel of Christ! If we want that power in our lives, we must be obedient.</a:t>
            </a:r>
          </a:p>
          <a:p>
            <a:pPr marL="914400" indent="-914400">
              <a:buFont typeface="+mj-lt"/>
              <a:buAutoNum type="arabicPeriod"/>
            </a:pPr>
            <a:r>
              <a:rPr lang="en-US" sz="4000" dirty="0">
                <a:solidFill>
                  <a:schemeClr val="bg1"/>
                </a:solidFill>
              </a:rPr>
              <a:t>God is clearly seen even in nature; we must not ignore Him.</a:t>
            </a:r>
          </a:p>
          <a:p>
            <a:pPr marL="914400" indent="-914400">
              <a:buFont typeface="+mj-lt"/>
              <a:buAutoNum type="arabicPeriod"/>
            </a:pPr>
            <a:r>
              <a:rPr lang="en-US" sz="4000" dirty="0">
                <a:solidFill>
                  <a:schemeClr val="bg1"/>
                </a:solidFill>
              </a:rPr>
              <a:t>God doesn’t sugarcoat sin – it is worthy of death [Romans 6:23]. Thankfully, we can have our sins forgiven!</a:t>
            </a:r>
          </a:p>
        </p:txBody>
      </p:sp>
    </p:spTree>
    <p:extLst>
      <p:ext uri="{BB962C8B-B14F-4D97-AF65-F5344CB8AC3E}">
        <p14:creationId xmlns:p14="http://schemas.microsoft.com/office/powerpoint/2010/main" val="393235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637898"/>
            <a:ext cx="12191998" cy="6602759"/>
          </a:xfrm>
        </p:spPr>
        <p:txBody>
          <a:bodyPr>
            <a:noAutofit/>
          </a:bodyPr>
          <a:lstStyle/>
          <a:p>
            <a:pPr marL="914400" indent="-914400">
              <a:buFont typeface="+mj-lt"/>
              <a:buAutoNum type="arabicPeriod"/>
            </a:pPr>
            <a:r>
              <a:rPr lang="en-US" sz="4000" dirty="0">
                <a:solidFill>
                  <a:schemeClr val="bg1"/>
                </a:solidFill>
              </a:rPr>
              <a:t>We, as Chr., are to always respect the gov’t, even if we don’t like the person/people. P didn’t like all his rulers, yet he was respectful before them, Ac. 22-28.</a:t>
            </a:r>
          </a:p>
          <a:p>
            <a:pPr marL="914400" indent="-914400">
              <a:buFont typeface="+mj-lt"/>
              <a:buAutoNum type="arabicPeriod"/>
            </a:pPr>
            <a:r>
              <a:rPr lang="en-US" sz="4000" dirty="0">
                <a:solidFill>
                  <a:schemeClr val="bg1"/>
                </a:solidFill>
              </a:rPr>
              <a:t>It is imperative that we conduct ourselves with regards to our neighbors. We should always treat them the way that we desire to be treated, Mt. 7:12.</a:t>
            </a:r>
          </a:p>
          <a:p>
            <a:pPr marL="914400" indent="-914400">
              <a:buFont typeface="+mj-lt"/>
              <a:buAutoNum type="arabicPeriod"/>
            </a:pPr>
            <a:r>
              <a:rPr lang="en-US" sz="4000" dirty="0">
                <a:solidFill>
                  <a:schemeClr val="bg1"/>
                </a:solidFill>
              </a:rPr>
              <a:t>Don’t be asleep in life so to speak. We should always be awake and ready to meet Jesus Christ. If you are not ready for Christ to return – get ready and stay ready today!</a:t>
            </a:r>
          </a:p>
        </p:txBody>
      </p:sp>
    </p:spTree>
    <p:extLst>
      <p:ext uri="{BB962C8B-B14F-4D97-AF65-F5344CB8AC3E}">
        <p14:creationId xmlns:p14="http://schemas.microsoft.com/office/powerpoint/2010/main" val="1874028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5314122"/>
          </a:xfrm>
        </p:spPr>
        <p:txBody>
          <a:bodyPr>
            <a:noAutofit/>
          </a:bodyPr>
          <a:lstStyle/>
          <a:p>
            <a:r>
              <a:rPr lang="en-US" sz="10300" dirty="0">
                <a:solidFill>
                  <a:schemeClr val="bg1"/>
                </a:solidFill>
              </a:rPr>
              <a:t>Accepting One Another</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5605670"/>
            <a:ext cx="12192000" cy="1252330"/>
          </a:xfrm>
        </p:spPr>
        <p:txBody>
          <a:bodyPr>
            <a:normAutofit lnSpcReduction="10000"/>
          </a:bodyPr>
          <a:lstStyle/>
          <a:p>
            <a:r>
              <a:rPr lang="en-US" sz="8800" dirty="0">
                <a:solidFill>
                  <a:schemeClr val="bg1"/>
                </a:solidFill>
              </a:rPr>
              <a:t>Romans 14</a:t>
            </a:r>
          </a:p>
        </p:txBody>
      </p:sp>
    </p:spTree>
    <p:extLst>
      <p:ext uri="{BB962C8B-B14F-4D97-AF65-F5344CB8AC3E}">
        <p14:creationId xmlns:p14="http://schemas.microsoft.com/office/powerpoint/2010/main" val="2640330778"/>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0"/>
            <a:ext cx="12191998" cy="7513983"/>
          </a:xfrm>
        </p:spPr>
        <p:txBody>
          <a:bodyPr>
            <a:noAutofit/>
          </a:bodyPr>
          <a:lstStyle/>
          <a:p>
            <a:r>
              <a:rPr lang="en-US" sz="4000" dirty="0">
                <a:solidFill>
                  <a:schemeClr val="bg1"/>
                </a:solidFill>
              </a:rPr>
              <a:t>1: Depicting the Gentiles; 1:16</a:t>
            </a:r>
          </a:p>
          <a:p>
            <a:r>
              <a:rPr lang="en-US" sz="4000" dirty="0">
                <a:solidFill>
                  <a:schemeClr val="bg1"/>
                </a:solidFill>
              </a:rPr>
              <a:t>2: What About the Jews?</a:t>
            </a:r>
          </a:p>
          <a:p>
            <a:r>
              <a:rPr lang="en-US" sz="4000" dirty="0">
                <a:solidFill>
                  <a:schemeClr val="bg1"/>
                </a:solidFill>
              </a:rPr>
              <a:t>3: A Worldwide Dilemma</a:t>
            </a:r>
          </a:p>
          <a:p>
            <a:r>
              <a:rPr lang="en-US" sz="4000" dirty="0">
                <a:solidFill>
                  <a:schemeClr val="bg1"/>
                </a:solidFill>
              </a:rPr>
              <a:t>4: Abraham: the Man of Faith</a:t>
            </a:r>
          </a:p>
          <a:p>
            <a:r>
              <a:rPr lang="en-US" sz="4000" dirty="0">
                <a:solidFill>
                  <a:schemeClr val="bg1"/>
                </a:solidFill>
              </a:rPr>
              <a:t>5: The Blessing of Peace</a:t>
            </a:r>
          </a:p>
          <a:p>
            <a:r>
              <a:rPr lang="en-US" sz="4000" dirty="0">
                <a:solidFill>
                  <a:schemeClr val="bg1"/>
                </a:solidFill>
              </a:rPr>
              <a:t>6: Having Died, We Live</a:t>
            </a:r>
          </a:p>
          <a:p>
            <a:r>
              <a:rPr lang="en-US" sz="4000" dirty="0">
                <a:solidFill>
                  <a:schemeClr val="bg1"/>
                </a:solidFill>
              </a:rPr>
              <a:t>7: Dead, but Joined to Christ</a:t>
            </a:r>
          </a:p>
          <a:p>
            <a:r>
              <a:rPr lang="en-US" sz="4000" dirty="0">
                <a:solidFill>
                  <a:schemeClr val="bg1"/>
                </a:solidFill>
              </a:rPr>
              <a:t>8: Glorified with Christ</a:t>
            </a:r>
          </a:p>
          <a:p>
            <a:r>
              <a:rPr lang="en-US" sz="4000" dirty="0">
                <a:solidFill>
                  <a:schemeClr val="bg1"/>
                </a:solidFill>
              </a:rPr>
              <a:t>9-10: Justification by Faith Reconciled with the Promise Made to Israel, Parts 1-2</a:t>
            </a:r>
          </a:p>
        </p:txBody>
      </p:sp>
      <p:sp>
        <p:nvSpPr>
          <p:cNvPr id="2" name="TextBox 1">
            <a:extLst>
              <a:ext uri="{FF2B5EF4-FFF2-40B4-BE49-F238E27FC236}">
                <a16:creationId xmlns:a16="http://schemas.microsoft.com/office/drawing/2014/main" id="{27F00BBD-50DA-40FF-99B4-925D339B85E7}"/>
              </a:ext>
            </a:extLst>
          </p:cNvPr>
          <p:cNvSpPr txBox="1"/>
          <p:nvPr/>
        </p:nvSpPr>
        <p:spPr>
          <a:xfrm>
            <a:off x="7235686" y="-116619"/>
            <a:ext cx="4956313" cy="1938992"/>
          </a:xfrm>
          <a:prstGeom prst="rect">
            <a:avLst/>
          </a:prstGeom>
          <a:noFill/>
        </p:spPr>
        <p:txBody>
          <a:bodyPr wrap="square" rtlCol="0">
            <a:spAutoFit/>
          </a:bodyPr>
          <a:lstStyle/>
          <a:p>
            <a:r>
              <a:rPr lang="en-US" sz="4000" dirty="0">
                <a:solidFill>
                  <a:schemeClr val="bg1"/>
                </a:solidFill>
              </a:rPr>
              <a:t>11: Justification by Faith Reconciled with the Promises of God</a:t>
            </a:r>
          </a:p>
        </p:txBody>
      </p:sp>
      <p:sp>
        <p:nvSpPr>
          <p:cNvPr id="4" name="TextBox 3">
            <a:extLst>
              <a:ext uri="{FF2B5EF4-FFF2-40B4-BE49-F238E27FC236}">
                <a16:creationId xmlns:a16="http://schemas.microsoft.com/office/drawing/2014/main" id="{3DE901F1-FFF6-456B-BCCA-273E3526C767}"/>
              </a:ext>
            </a:extLst>
          </p:cNvPr>
          <p:cNvSpPr txBox="1"/>
          <p:nvPr/>
        </p:nvSpPr>
        <p:spPr>
          <a:xfrm>
            <a:off x="7235685" y="1599538"/>
            <a:ext cx="4956313" cy="1323439"/>
          </a:xfrm>
          <a:prstGeom prst="rect">
            <a:avLst/>
          </a:prstGeom>
          <a:noFill/>
        </p:spPr>
        <p:txBody>
          <a:bodyPr wrap="square" rtlCol="0">
            <a:spAutoFit/>
          </a:bodyPr>
          <a:lstStyle/>
          <a:p>
            <a:r>
              <a:rPr lang="en-US" sz="4000" dirty="0">
                <a:solidFill>
                  <a:schemeClr val="bg1"/>
                </a:solidFill>
              </a:rPr>
              <a:t>12-13: Christian Living Parts 1-2</a:t>
            </a:r>
          </a:p>
        </p:txBody>
      </p:sp>
    </p:spTree>
    <p:extLst>
      <p:ext uri="{BB962C8B-B14F-4D97-AF65-F5344CB8AC3E}">
        <p14:creationId xmlns:p14="http://schemas.microsoft.com/office/powerpoint/2010/main" val="1966546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14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Paul has not been to R when he writes, in Acts 20:2-3. He makes it there ~4yrs later</a:t>
            </a:r>
          </a:p>
          <a:p>
            <a:r>
              <a:rPr lang="en-US" sz="5000" dirty="0">
                <a:solidFill>
                  <a:schemeClr val="bg1"/>
                </a:solidFill>
              </a:rPr>
              <a:t>Church comprised of Jewish Christians &amp; Gentile Christians – clash of cultures now one in Christ</a:t>
            </a:r>
          </a:p>
          <a:p>
            <a:r>
              <a:rPr lang="en-US" sz="5000" dirty="0">
                <a:solidFill>
                  <a:schemeClr val="bg1"/>
                </a:solidFill>
              </a:rPr>
              <a:t>Ch. 12 &amp; 13 outline Christian living in 5 points</a:t>
            </a:r>
          </a:p>
          <a:p>
            <a:r>
              <a:rPr lang="en-US" sz="5000" dirty="0">
                <a:solidFill>
                  <a:schemeClr val="bg1"/>
                </a:solidFill>
              </a:rPr>
              <a:t>Attitude Toward God, Brethren, Enemies, Government, Neighbors</a:t>
            </a:r>
          </a:p>
        </p:txBody>
      </p:sp>
    </p:spTree>
    <p:extLst>
      <p:ext uri="{BB962C8B-B14F-4D97-AF65-F5344CB8AC3E}">
        <p14:creationId xmlns:p14="http://schemas.microsoft.com/office/powerpoint/2010/main" val="1103226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1. In Liberty							  1-12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Not: </a:t>
            </a:r>
            <a:r>
              <a:rPr lang="en-US" sz="5000" u="sng" dirty="0">
                <a:solidFill>
                  <a:schemeClr val="bg1"/>
                </a:solidFill>
              </a:rPr>
              <a:t>what</a:t>
            </a:r>
            <a:r>
              <a:rPr lang="en-US" sz="5000" dirty="0">
                <a:solidFill>
                  <a:schemeClr val="bg1"/>
                </a:solidFill>
              </a:rPr>
              <a:t> should we do if we disagree but </a:t>
            </a:r>
            <a:r>
              <a:rPr lang="en-US" sz="5000" u="sng" dirty="0">
                <a:solidFill>
                  <a:schemeClr val="bg1"/>
                </a:solidFill>
              </a:rPr>
              <a:t>when</a:t>
            </a:r>
            <a:r>
              <a:rPr lang="en-US" sz="5000" dirty="0">
                <a:solidFill>
                  <a:schemeClr val="bg1"/>
                </a:solidFill>
              </a:rPr>
              <a:t>. 1-4 eating meat; 5-9 special days.</a:t>
            </a:r>
          </a:p>
          <a:p>
            <a:r>
              <a:rPr lang="en-US" sz="5000" dirty="0">
                <a:solidFill>
                  <a:schemeClr val="bg1"/>
                </a:solidFill>
              </a:rPr>
              <a:t>1: the faith: may be in reference to being lacking in the Scripture or a strong personal conviction regarding this subject. </a:t>
            </a:r>
            <a:r>
              <a:rPr lang="en-US" sz="5000" i="1" dirty="0">
                <a:solidFill>
                  <a:schemeClr val="bg1"/>
                </a:solidFill>
              </a:rPr>
              <a:t>Don’t invite the weaker in just to pass judgment on him.</a:t>
            </a:r>
            <a:endParaRPr lang="en-US" sz="5000" dirty="0">
              <a:solidFill>
                <a:schemeClr val="bg1"/>
              </a:solidFill>
            </a:endParaRPr>
          </a:p>
          <a:p>
            <a:r>
              <a:rPr lang="en-US" sz="5000" dirty="0">
                <a:solidFill>
                  <a:schemeClr val="bg1"/>
                </a:solidFill>
              </a:rPr>
              <a:t>2: not talking about health reasons. G unaware offered to idols; </a:t>
            </a:r>
            <a:r>
              <a:rPr lang="en-US" sz="5000" cap="small" dirty="0" err="1">
                <a:solidFill>
                  <a:schemeClr val="bg1"/>
                </a:solidFill>
              </a:rPr>
              <a:t>nlt</a:t>
            </a:r>
            <a:r>
              <a:rPr lang="en-US" sz="5000" dirty="0">
                <a:solidFill>
                  <a:schemeClr val="bg1"/>
                </a:solidFill>
              </a:rPr>
              <a:t> sensitive </a:t>
            </a:r>
            <a:r>
              <a:rPr lang="en-US" sz="5000" dirty="0" err="1">
                <a:solidFill>
                  <a:schemeClr val="bg1"/>
                </a:solidFill>
              </a:rPr>
              <a:t>consc</a:t>
            </a:r>
            <a:r>
              <a:rPr lang="en-US" sz="5000" dirty="0">
                <a:solidFill>
                  <a:schemeClr val="bg1"/>
                </a:solidFill>
              </a:rPr>
              <a:t>.</a:t>
            </a:r>
          </a:p>
        </p:txBody>
      </p:sp>
    </p:spTree>
    <p:extLst>
      <p:ext uri="{BB962C8B-B14F-4D97-AF65-F5344CB8AC3E}">
        <p14:creationId xmlns:p14="http://schemas.microsoft.com/office/powerpoint/2010/main" val="1758283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1. In Liberty							  1-12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3: regard w/ contempt: to despise utterly, lit. to treat another as nobody. Judge: determine</a:t>
            </a:r>
          </a:p>
          <a:p>
            <a:r>
              <a:rPr lang="en-US" sz="5000" dirty="0">
                <a:solidFill>
                  <a:schemeClr val="bg1"/>
                </a:solidFill>
              </a:rPr>
              <a:t>4: household servant; servant of Lord will stand</a:t>
            </a:r>
          </a:p>
          <a:p>
            <a:r>
              <a:rPr lang="en-US" sz="5000" dirty="0">
                <a:solidFill>
                  <a:schemeClr val="bg1"/>
                </a:solidFill>
              </a:rPr>
              <a:t>5: G also had special days. J kept Sabbath all their lives, now ‘just another day,’ hard; Roper: “if Mon-Sat are not ‘holy days’ to us, it is unlikely Sun will be.”</a:t>
            </a:r>
          </a:p>
        </p:txBody>
      </p:sp>
    </p:spTree>
    <p:extLst>
      <p:ext uri="{BB962C8B-B14F-4D97-AF65-F5344CB8AC3E}">
        <p14:creationId xmlns:p14="http://schemas.microsoft.com/office/powerpoint/2010/main" val="3870833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1. In Liberty							  1-12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6: doing it for the Lord’s benefit, not his own. Some may eat meat, others veg. only, both give God thanks for the food.</a:t>
            </a:r>
          </a:p>
          <a:p>
            <a:r>
              <a:rPr lang="en-US" sz="5000" dirty="0">
                <a:solidFill>
                  <a:schemeClr val="bg1"/>
                </a:solidFill>
              </a:rPr>
              <a:t>7-8: cannot isolate ourselves from the rest of humanity; everything we do is before God</a:t>
            </a:r>
          </a:p>
          <a:p>
            <a:r>
              <a:rPr lang="en-US" sz="5000" dirty="0">
                <a:solidFill>
                  <a:schemeClr val="bg1"/>
                </a:solidFill>
              </a:rPr>
              <a:t>9: since the Lord has accepted a bro. as His own, why are you judging him?</a:t>
            </a:r>
          </a:p>
          <a:p>
            <a:r>
              <a:rPr lang="en-US" sz="5000" dirty="0">
                <a:solidFill>
                  <a:schemeClr val="bg1"/>
                </a:solidFill>
              </a:rPr>
              <a:t>10: who are </a:t>
            </a:r>
            <a:r>
              <a:rPr lang="en-US" sz="5000" u="sng" dirty="0">
                <a:solidFill>
                  <a:schemeClr val="bg1"/>
                </a:solidFill>
              </a:rPr>
              <a:t>you</a:t>
            </a:r>
            <a:r>
              <a:rPr lang="en-US" sz="5000" dirty="0">
                <a:solidFill>
                  <a:schemeClr val="bg1"/>
                </a:solidFill>
              </a:rPr>
              <a:t> to judge? P: Ac. 18:12 Gallio</a:t>
            </a:r>
          </a:p>
        </p:txBody>
      </p:sp>
    </p:spTree>
    <p:extLst>
      <p:ext uri="{BB962C8B-B14F-4D97-AF65-F5344CB8AC3E}">
        <p14:creationId xmlns:p14="http://schemas.microsoft.com/office/powerpoint/2010/main" val="2352872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1. In Liberty							  1-12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11: Isa. 45: a time will come when everyone will bow before God</a:t>
            </a:r>
          </a:p>
          <a:p>
            <a:r>
              <a:rPr lang="en-US" sz="5000" dirty="0">
                <a:solidFill>
                  <a:schemeClr val="bg1"/>
                </a:solidFill>
              </a:rPr>
              <a:t>12: we don’t give accounts to others but to God &amp; if we are guilty of judging, we will have to give account for that – Matt. 7:12</a:t>
            </a:r>
          </a:p>
        </p:txBody>
      </p:sp>
    </p:spTree>
    <p:extLst>
      <p:ext uri="{BB962C8B-B14F-4D97-AF65-F5344CB8AC3E}">
        <p14:creationId xmlns:p14="http://schemas.microsoft.com/office/powerpoint/2010/main" val="195016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2. In Love							    13-18</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Many congregational disputes are often petty in categories of procedure [how should we carry this out?], precedent [ever done this before?], prestige [who will get credit?</a:t>
            </a:r>
          </a:p>
          <a:p>
            <a:r>
              <a:rPr lang="en-US" sz="5000" dirty="0">
                <a:solidFill>
                  <a:schemeClr val="bg1"/>
                </a:solidFill>
              </a:rPr>
              <a:t>13: don’t judge one another anymore but judge this rather – ourselves. Obstacle: dash his foot; stumbling block: scandal, scandalous</a:t>
            </a:r>
          </a:p>
        </p:txBody>
      </p:sp>
    </p:spTree>
    <p:extLst>
      <p:ext uri="{BB962C8B-B14F-4D97-AF65-F5344CB8AC3E}">
        <p14:creationId xmlns:p14="http://schemas.microsoft.com/office/powerpoint/2010/main" val="1663696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2. In Love							    13-18</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14: “absolutely no doubt in my mind.” If conscience tells you it is wrong, to you it </a:t>
            </a:r>
            <a:r>
              <a:rPr lang="en-US" sz="5000" b="1" u="sng" dirty="0">
                <a:solidFill>
                  <a:schemeClr val="bg1"/>
                </a:solidFill>
              </a:rPr>
              <a:t>is</a:t>
            </a:r>
            <a:r>
              <a:rPr lang="en-US" sz="5000" dirty="0">
                <a:solidFill>
                  <a:schemeClr val="bg1"/>
                </a:solidFill>
              </a:rPr>
              <a:t>.</a:t>
            </a:r>
          </a:p>
          <a:p>
            <a:r>
              <a:rPr lang="en-US" sz="5000" dirty="0">
                <a:solidFill>
                  <a:schemeClr val="bg1"/>
                </a:solidFill>
              </a:rPr>
              <a:t>15: why put stumbling block? No longer walking in love. Flaunting freedom might drive away weaker brother</a:t>
            </a:r>
          </a:p>
          <a:p>
            <a:r>
              <a:rPr lang="en-US" sz="5000" dirty="0">
                <a:solidFill>
                  <a:schemeClr val="bg1"/>
                </a:solidFill>
              </a:rPr>
              <a:t>16: spoken evil of: lit. be blasphemed. Concerned with affecting the cause of Christ. Will it help/hinder the growth of the church?</a:t>
            </a:r>
          </a:p>
        </p:txBody>
      </p:sp>
    </p:spTree>
    <p:extLst>
      <p:ext uri="{BB962C8B-B14F-4D97-AF65-F5344CB8AC3E}">
        <p14:creationId xmlns:p14="http://schemas.microsoft.com/office/powerpoint/2010/main" val="379676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4198385"/>
          </a:xfrm>
        </p:spPr>
        <p:txBody>
          <a:bodyPr>
            <a:noAutofit/>
          </a:bodyPr>
          <a:lstStyle/>
          <a:p>
            <a:r>
              <a:rPr lang="en-US" sz="10300" dirty="0">
                <a:solidFill>
                  <a:schemeClr val="bg1"/>
                </a:solidFill>
              </a:rPr>
              <a:t>What About the Jews?</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4489933"/>
            <a:ext cx="12192000" cy="1655762"/>
          </a:xfrm>
        </p:spPr>
        <p:txBody>
          <a:bodyPr>
            <a:normAutofit/>
          </a:bodyPr>
          <a:lstStyle/>
          <a:p>
            <a:r>
              <a:rPr lang="en-US" sz="8800" dirty="0">
                <a:solidFill>
                  <a:schemeClr val="bg1"/>
                </a:solidFill>
              </a:rPr>
              <a:t>Romans 2</a:t>
            </a:r>
          </a:p>
        </p:txBody>
      </p:sp>
    </p:spTree>
    <p:extLst>
      <p:ext uri="{BB962C8B-B14F-4D97-AF65-F5344CB8AC3E}">
        <p14:creationId xmlns:p14="http://schemas.microsoft.com/office/powerpoint/2010/main" val="1089937281"/>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2. In Love							    13-18</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17: church is not eating a meal but it is a concern for all!</a:t>
            </a:r>
          </a:p>
          <a:p>
            <a:r>
              <a:rPr lang="en-US" sz="5000" dirty="0">
                <a:solidFill>
                  <a:schemeClr val="bg1"/>
                </a:solidFill>
              </a:rPr>
              <a:t>18: “in this way” sums 1-17; serving Christ by behaving as Christ directed – we will be acceptable to God.</a:t>
            </a:r>
          </a:p>
        </p:txBody>
      </p:sp>
    </p:spTree>
    <p:extLst>
      <p:ext uri="{BB962C8B-B14F-4D97-AF65-F5344CB8AC3E}">
        <p14:creationId xmlns:p14="http://schemas.microsoft.com/office/powerpoint/2010/main" val="1281168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3. In Peace							    19-23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19: then: therefore in GK v. 16; pursue: active. What? Things which make for peace and build others up, for strong &amp; weak. Key </a:t>
            </a:r>
          </a:p>
          <a:p>
            <a:r>
              <a:rPr lang="en-US" sz="5000" dirty="0">
                <a:solidFill>
                  <a:schemeClr val="bg1"/>
                </a:solidFill>
              </a:rPr>
              <a:t>20: tear down: to loose, dissolve, sever, break, demolish, emp. by adding ‘completely’. </a:t>
            </a:r>
            <a:r>
              <a:rPr lang="en-US" sz="5000" cap="small" dirty="0" err="1">
                <a:solidFill>
                  <a:schemeClr val="bg1"/>
                </a:solidFill>
              </a:rPr>
              <a:t>niv</a:t>
            </a:r>
            <a:r>
              <a:rPr lang="en-US" sz="5000" dirty="0">
                <a:solidFill>
                  <a:schemeClr val="bg1"/>
                </a:solidFill>
              </a:rPr>
              <a:t> ‘all food is clean’</a:t>
            </a:r>
          </a:p>
          <a:p>
            <a:r>
              <a:rPr lang="en-US" sz="5000" dirty="0">
                <a:solidFill>
                  <a:schemeClr val="bg1"/>
                </a:solidFill>
              </a:rPr>
              <a:t>21: not good to do anything by which brother stumbles. 1 Cor. 8:13 – never eat meat again</a:t>
            </a:r>
          </a:p>
        </p:txBody>
      </p:sp>
    </p:spTree>
    <p:extLst>
      <p:ext uri="{BB962C8B-B14F-4D97-AF65-F5344CB8AC3E}">
        <p14:creationId xmlns:p14="http://schemas.microsoft.com/office/powerpoint/2010/main" val="2375172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600" dirty="0">
                <a:solidFill>
                  <a:schemeClr val="bg1"/>
                </a:solidFill>
              </a:rPr>
              <a:t>3. In Peace							    19-23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22: happy: blessed, Matt. 5:3-11. God showers blessings on those who are more concerned about bro/sis in Christ than themselves.</a:t>
            </a:r>
          </a:p>
          <a:p>
            <a:r>
              <a:rPr lang="en-US" sz="5000" dirty="0">
                <a:solidFill>
                  <a:schemeClr val="bg1"/>
                </a:solidFill>
              </a:rPr>
              <a:t>23: </a:t>
            </a:r>
            <a:r>
              <a:rPr lang="en-US" sz="5000" u="sng" dirty="0">
                <a:solidFill>
                  <a:schemeClr val="bg1"/>
                </a:solidFill>
              </a:rPr>
              <a:t>essential</a:t>
            </a:r>
            <a:r>
              <a:rPr lang="en-US" sz="5000" dirty="0">
                <a:solidFill>
                  <a:schemeClr val="bg1"/>
                </a:solidFill>
              </a:rPr>
              <a:t> not to violate conscience; not proposing “let your conscience be your guide,” authority = Bible. Conscience: cannot make a wrong thing right, </a:t>
            </a:r>
            <a:r>
              <a:rPr lang="en-US" sz="4400" dirty="0">
                <a:solidFill>
                  <a:schemeClr val="bg1"/>
                </a:solidFill>
              </a:rPr>
              <a:t>can make right wrong</a:t>
            </a:r>
            <a:endParaRPr lang="en-US" sz="5000" dirty="0">
              <a:solidFill>
                <a:schemeClr val="bg1"/>
              </a:solidFill>
            </a:endParaRPr>
          </a:p>
        </p:txBody>
      </p:sp>
    </p:spTree>
    <p:extLst>
      <p:ext uri="{BB962C8B-B14F-4D97-AF65-F5344CB8AC3E}">
        <p14:creationId xmlns:p14="http://schemas.microsoft.com/office/powerpoint/2010/main" val="2207449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637898"/>
            <a:ext cx="12191998" cy="6602759"/>
          </a:xfrm>
        </p:spPr>
        <p:txBody>
          <a:bodyPr>
            <a:noAutofit/>
          </a:bodyPr>
          <a:lstStyle/>
          <a:p>
            <a:pPr marL="914400" indent="-914400">
              <a:buFont typeface="+mj-lt"/>
              <a:buAutoNum type="arabicPeriod"/>
            </a:pPr>
            <a:r>
              <a:rPr lang="en-US" sz="4000" dirty="0">
                <a:solidFill>
                  <a:schemeClr val="bg1"/>
                </a:solidFill>
              </a:rPr>
              <a:t>We </a:t>
            </a:r>
            <a:r>
              <a:rPr lang="en-US" sz="4000">
                <a:solidFill>
                  <a:schemeClr val="bg1"/>
                </a:solidFill>
              </a:rPr>
              <a:t>have many </a:t>
            </a:r>
            <a:r>
              <a:rPr lang="en-US" sz="4000" dirty="0">
                <a:solidFill>
                  <a:schemeClr val="bg1"/>
                </a:solidFill>
              </a:rPr>
              <a:t>liberties as Chr. However, we cannot do whatever we want to do. We should refrain at all times to not try to offend our brethren.</a:t>
            </a:r>
          </a:p>
          <a:p>
            <a:pPr marL="914400" indent="-914400">
              <a:buFont typeface="+mj-lt"/>
              <a:buAutoNum type="arabicPeriod"/>
            </a:pPr>
            <a:r>
              <a:rPr lang="en-US" sz="4000" dirty="0">
                <a:solidFill>
                  <a:schemeClr val="bg1"/>
                </a:solidFill>
              </a:rPr>
              <a:t>Sometimes when there are disagreements over things in the church, it is over petty things. We should always be concerned with doing what God has commanded in His Word, our final authority. Period.</a:t>
            </a:r>
          </a:p>
          <a:p>
            <a:pPr marL="914400" indent="-914400">
              <a:buFont typeface="+mj-lt"/>
              <a:buAutoNum type="arabicPeriod"/>
            </a:pPr>
            <a:r>
              <a:rPr lang="en-US" sz="4000" dirty="0">
                <a:solidFill>
                  <a:schemeClr val="bg1"/>
                </a:solidFill>
              </a:rPr>
              <a:t>We cannot always let our conscience be our guides. Some people have let their conscience be seared with a hot iron, 1 Tim. 4:2. A conscience can be retrained. </a:t>
            </a:r>
          </a:p>
        </p:txBody>
      </p:sp>
    </p:spTree>
    <p:extLst>
      <p:ext uri="{BB962C8B-B14F-4D97-AF65-F5344CB8AC3E}">
        <p14:creationId xmlns:p14="http://schemas.microsoft.com/office/powerpoint/2010/main" val="3964201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5314122"/>
          </a:xfrm>
        </p:spPr>
        <p:txBody>
          <a:bodyPr>
            <a:noAutofit/>
          </a:bodyPr>
          <a:lstStyle/>
          <a:p>
            <a:r>
              <a:rPr lang="en-US" sz="10300" dirty="0">
                <a:solidFill>
                  <a:schemeClr val="bg1"/>
                </a:solidFill>
              </a:rPr>
              <a:t>Christian Unity &amp; Paul’s Ministry </a:t>
            </a:r>
            <a:br>
              <a:rPr lang="en-US" sz="10300" dirty="0">
                <a:solidFill>
                  <a:schemeClr val="bg1"/>
                </a:solidFill>
              </a:rPr>
            </a:br>
            <a:r>
              <a:rPr lang="en-US" sz="10300" dirty="0">
                <a:solidFill>
                  <a:schemeClr val="bg1"/>
                </a:solidFill>
              </a:rPr>
              <a:t>to the Gentiles</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5605670"/>
            <a:ext cx="12192000" cy="1252330"/>
          </a:xfrm>
        </p:spPr>
        <p:txBody>
          <a:bodyPr>
            <a:normAutofit lnSpcReduction="10000"/>
          </a:bodyPr>
          <a:lstStyle/>
          <a:p>
            <a:r>
              <a:rPr lang="en-US" sz="8800" dirty="0">
                <a:solidFill>
                  <a:schemeClr val="bg1"/>
                </a:solidFill>
              </a:rPr>
              <a:t>Romans 15</a:t>
            </a:r>
          </a:p>
        </p:txBody>
      </p:sp>
    </p:spTree>
    <p:extLst>
      <p:ext uri="{BB962C8B-B14F-4D97-AF65-F5344CB8AC3E}">
        <p14:creationId xmlns:p14="http://schemas.microsoft.com/office/powerpoint/2010/main" val="957148781"/>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0"/>
            <a:ext cx="12191998" cy="7513983"/>
          </a:xfrm>
        </p:spPr>
        <p:txBody>
          <a:bodyPr>
            <a:noAutofit/>
          </a:bodyPr>
          <a:lstStyle/>
          <a:p>
            <a:r>
              <a:rPr lang="en-US" sz="4000" dirty="0">
                <a:solidFill>
                  <a:schemeClr val="bg1"/>
                </a:solidFill>
              </a:rPr>
              <a:t>1: Depicting the Gentiles; 1:16</a:t>
            </a:r>
          </a:p>
          <a:p>
            <a:r>
              <a:rPr lang="en-US" sz="4000" dirty="0">
                <a:solidFill>
                  <a:schemeClr val="bg1"/>
                </a:solidFill>
              </a:rPr>
              <a:t>2: What About the Jews?</a:t>
            </a:r>
          </a:p>
          <a:p>
            <a:r>
              <a:rPr lang="en-US" sz="4000" dirty="0">
                <a:solidFill>
                  <a:schemeClr val="bg1"/>
                </a:solidFill>
              </a:rPr>
              <a:t>3: A Worldwide Dilemma</a:t>
            </a:r>
          </a:p>
          <a:p>
            <a:r>
              <a:rPr lang="en-US" sz="4000" dirty="0">
                <a:solidFill>
                  <a:schemeClr val="bg1"/>
                </a:solidFill>
              </a:rPr>
              <a:t>4: Abraham: the Man of Faith</a:t>
            </a:r>
          </a:p>
          <a:p>
            <a:r>
              <a:rPr lang="en-US" sz="4000" dirty="0">
                <a:solidFill>
                  <a:schemeClr val="bg1"/>
                </a:solidFill>
              </a:rPr>
              <a:t>5: The Blessing of Peace</a:t>
            </a:r>
          </a:p>
          <a:p>
            <a:r>
              <a:rPr lang="en-US" sz="4000" dirty="0">
                <a:solidFill>
                  <a:schemeClr val="bg1"/>
                </a:solidFill>
              </a:rPr>
              <a:t>6: Having Died, We Live</a:t>
            </a:r>
          </a:p>
          <a:p>
            <a:r>
              <a:rPr lang="en-US" sz="4000" dirty="0">
                <a:solidFill>
                  <a:schemeClr val="bg1"/>
                </a:solidFill>
              </a:rPr>
              <a:t>7: Dead, but Joined to Christ</a:t>
            </a:r>
          </a:p>
          <a:p>
            <a:r>
              <a:rPr lang="en-US" sz="4000" dirty="0">
                <a:solidFill>
                  <a:schemeClr val="bg1"/>
                </a:solidFill>
              </a:rPr>
              <a:t>8: Glorified with Christ</a:t>
            </a:r>
          </a:p>
          <a:p>
            <a:r>
              <a:rPr lang="en-US" sz="4000" dirty="0">
                <a:solidFill>
                  <a:schemeClr val="bg1"/>
                </a:solidFill>
              </a:rPr>
              <a:t>9-10: Justification by Faith Reconciled with the Promise Made to Israel, Parts 1-2</a:t>
            </a:r>
          </a:p>
        </p:txBody>
      </p:sp>
      <p:sp>
        <p:nvSpPr>
          <p:cNvPr id="2" name="TextBox 1">
            <a:extLst>
              <a:ext uri="{FF2B5EF4-FFF2-40B4-BE49-F238E27FC236}">
                <a16:creationId xmlns:a16="http://schemas.microsoft.com/office/drawing/2014/main" id="{27F00BBD-50DA-40FF-99B4-925D339B85E7}"/>
              </a:ext>
            </a:extLst>
          </p:cNvPr>
          <p:cNvSpPr txBox="1"/>
          <p:nvPr/>
        </p:nvSpPr>
        <p:spPr>
          <a:xfrm>
            <a:off x="7235686" y="-116619"/>
            <a:ext cx="4956313" cy="1938992"/>
          </a:xfrm>
          <a:prstGeom prst="rect">
            <a:avLst/>
          </a:prstGeom>
          <a:noFill/>
        </p:spPr>
        <p:txBody>
          <a:bodyPr wrap="square" rtlCol="0">
            <a:spAutoFit/>
          </a:bodyPr>
          <a:lstStyle/>
          <a:p>
            <a:r>
              <a:rPr lang="en-US" sz="4000" dirty="0">
                <a:solidFill>
                  <a:schemeClr val="bg1"/>
                </a:solidFill>
              </a:rPr>
              <a:t>11: Justification by Faith Reconciled with the Promises of God</a:t>
            </a:r>
          </a:p>
        </p:txBody>
      </p:sp>
      <p:sp>
        <p:nvSpPr>
          <p:cNvPr id="4" name="TextBox 3">
            <a:extLst>
              <a:ext uri="{FF2B5EF4-FFF2-40B4-BE49-F238E27FC236}">
                <a16:creationId xmlns:a16="http://schemas.microsoft.com/office/drawing/2014/main" id="{3DE901F1-FFF6-456B-BCCA-273E3526C767}"/>
              </a:ext>
            </a:extLst>
          </p:cNvPr>
          <p:cNvSpPr txBox="1"/>
          <p:nvPr/>
        </p:nvSpPr>
        <p:spPr>
          <a:xfrm>
            <a:off x="7235685" y="1599538"/>
            <a:ext cx="4956313" cy="1323439"/>
          </a:xfrm>
          <a:prstGeom prst="rect">
            <a:avLst/>
          </a:prstGeom>
          <a:noFill/>
        </p:spPr>
        <p:txBody>
          <a:bodyPr wrap="square" rtlCol="0">
            <a:spAutoFit/>
          </a:bodyPr>
          <a:lstStyle/>
          <a:p>
            <a:r>
              <a:rPr lang="en-US" sz="4000" dirty="0">
                <a:solidFill>
                  <a:schemeClr val="bg1"/>
                </a:solidFill>
              </a:rPr>
              <a:t>12-13: Christian Living Parts 1-2</a:t>
            </a:r>
          </a:p>
        </p:txBody>
      </p:sp>
      <p:sp>
        <p:nvSpPr>
          <p:cNvPr id="5" name="TextBox 4">
            <a:extLst>
              <a:ext uri="{FF2B5EF4-FFF2-40B4-BE49-F238E27FC236}">
                <a16:creationId xmlns:a16="http://schemas.microsoft.com/office/drawing/2014/main" id="{E4BD72E0-1582-4AD1-921C-D6751F2471B9}"/>
              </a:ext>
            </a:extLst>
          </p:cNvPr>
          <p:cNvSpPr txBox="1"/>
          <p:nvPr/>
        </p:nvSpPr>
        <p:spPr>
          <a:xfrm>
            <a:off x="7235684" y="2760191"/>
            <a:ext cx="4956313" cy="1323439"/>
          </a:xfrm>
          <a:prstGeom prst="rect">
            <a:avLst/>
          </a:prstGeom>
          <a:noFill/>
        </p:spPr>
        <p:txBody>
          <a:bodyPr wrap="square" rtlCol="0">
            <a:spAutoFit/>
          </a:bodyPr>
          <a:lstStyle/>
          <a:p>
            <a:r>
              <a:rPr lang="en-US" sz="4000" dirty="0">
                <a:solidFill>
                  <a:schemeClr val="bg1"/>
                </a:solidFill>
              </a:rPr>
              <a:t>14: Accepting One Another</a:t>
            </a:r>
          </a:p>
        </p:txBody>
      </p:sp>
    </p:spTree>
    <p:extLst>
      <p:ext uri="{BB962C8B-B14F-4D97-AF65-F5344CB8AC3E}">
        <p14:creationId xmlns:p14="http://schemas.microsoft.com/office/powerpoint/2010/main" val="3847935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P spid="5" grpId="0"/>
    </p:bld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15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Paul has not been to R when he writes, in Acts 20:2-3. He makes it there ~4yrs later</a:t>
            </a:r>
          </a:p>
          <a:p>
            <a:r>
              <a:rPr lang="en-US" sz="5000" dirty="0">
                <a:solidFill>
                  <a:schemeClr val="bg1"/>
                </a:solidFill>
              </a:rPr>
              <a:t>Church comprised of Jewish Christians &amp; Gentile Christians – clash of cultures now one in Christ</a:t>
            </a:r>
          </a:p>
          <a:p>
            <a:r>
              <a:rPr lang="en-US" sz="5000" dirty="0">
                <a:solidFill>
                  <a:schemeClr val="bg1"/>
                </a:solidFill>
              </a:rPr>
              <a:t>Ch. 14 discusses what to do when [not if] Christians disagree: accepting one another in liberty, love, and peace.</a:t>
            </a:r>
          </a:p>
        </p:txBody>
      </p:sp>
    </p:spTree>
    <p:extLst>
      <p:ext uri="{BB962C8B-B14F-4D97-AF65-F5344CB8AC3E}">
        <p14:creationId xmlns:p14="http://schemas.microsoft.com/office/powerpoint/2010/main" val="3827270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1. Accepting One Another in Unity 1-13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 now: continues Ch. 14. Strong give up things for the weak. P identifies as stronger.</a:t>
            </a:r>
          </a:p>
          <a:p>
            <a:r>
              <a:rPr lang="en-US" sz="5000" dirty="0">
                <a:solidFill>
                  <a:schemeClr val="bg1"/>
                </a:solidFill>
              </a:rPr>
              <a:t>2: neighbor: weak brother; good: spiritual friend; edification: building up in 14:19</a:t>
            </a:r>
          </a:p>
          <a:p>
            <a:r>
              <a:rPr lang="en-US" sz="5000" dirty="0">
                <a:solidFill>
                  <a:schemeClr val="bg1"/>
                </a:solidFill>
              </a:rPr>
              <a:t>3: why not be selfish? JC not selfish; Ps. 69:9</a:t>
            </a:r>
          </a:p>
          <a:p>
            <a:r>
              <a:rPr lang="en-US" sz="5000" dirty="0">
                <a:solidFill>
                  <a:schemeClr val="bg1"/>
                </a:solidFill>
              </a:rPr>
              <a:t>4: from OT we learn lesson of perseverance</a:t>
            </a:r>
          </a:p>
          <a:p>
            <a:r>
              <a:rPr lang="en-US" sz="5000" dirty="0">
                <a:solidFill>
                  <a:schemeClr val="bg1"/>
                </a:solidFill>
              </a:rPr>
              <a:t>5:same mind: agreements on nonessential issues. How? </a:t>
            </a:r>
            <a:r>
              <a:rPr lang="en-US" sz="5000" dirty="0" err="1">
                <a:solidFill>
                  <a:schemeClr val="bg1"/>
                </a:solidFill>
              </a:rPr>
              <a:t>Acc’d</a:t>
            </a:r>
            <a:r>
              <a:rPr lang="en-US" sz="5000" dirty="0">
                <a:solidFill>
                  <a:schemeClr val="bg1"/>
                </a:solidFill>
              </a:rPr>
              <a:t> to teachings of JC</a:t>
            </a:r>
          </a:p>
        </p:txBody>
      </p:sp>
    </p:spTree>
    <p:extLst>
      <p:ext uri="{BB962C8B-B14F-4D97-AF65-F5344CB8AC3E}">
        <p14:creationId xmlns:p14="http://schemas.microsoft.com/office/powerpoint/2010/main" val="593427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1. Accepting One Another in Unity 1-13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6: why important? To praise God. Antagonism in the hearts of worshippers destroys worship</a:t>
            </a:r>
          </a:p>
          <a:p>
            <a:r>
              <a:rPr lang="en-US" sz="5000" dirty="0">
                <a:solidFill>
                  <a:schemeClr val="bg1"/>
                </a:solidFill>
              </a:rPr>
              <a:t>7: now urged to accept one another; JC accepted all to demonstrate God’s mercy</a:t>
            </a:r>
          </a:p>
          <a:p>
            <a:r>
              <a:rPr lang="en-US" sz="5000" dirty="0">
                <a:solidFill>
                  <a:schemeClr val="bg1"/>
                </a:solidFill>
              </a:rPr>
              <a:t>8: acceptance of J&amp;G. J: ministry to show that God’s promises are true</a:t>
            </a:r>
          </a:p>
          <a:p>
            <a:r>
              <a:rPr lang="en-US" sz="5000" dirty="0">
                <a:solidFill>
                  <a:schemeClr val="bg1"/>
                </a:solidFill>
              </a:rPr>
              <a:t>9: G: Qt. 4 OT texts to show this was always God’s intentions to bring G in; 1] Ps. 18:49</a:t>
            </a:r>
          </a:p>
        </p:txBody>
      </p:sp>
    </p:spTree>
    <p:extLst>
      <p:ext uri="{BB962C8B-B14F-4D97-AF65-F5344CB8AC3E}">
        <p14:creationId xmlns:p14="http://schemas.microsoft.com/office/powerpoint/2010/main" val="339989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1. Accepting One Another in Unity 1-13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10: 2] DT. 32:43; G nations rejoicing w/ Israel</a:t>
            </a:r>
          </a:p>
          <a:p>
            <a:r>
              <a:rPr lang="en-US" sz="5000" dirty="0">
                <a:solidFill>
                  <a:schemeClr val="bg1"/>
                </a:solidFill>
              </a:rPr>
              <a:t>11: 3] Ps. 117:1; all people urged to praise </a:t>
            </a:r>
          </a:p>
          <a:p>
            <a:r>
              <a:rPr lang="en-US" sz="5000" dirty="0">
                <a:solidFill>
                  <a:schemeClr val="bg1"/>
                </a:solidFill>
              </a:rPr>
              <a:t>12: 4] Isa. 61:10; Israelites to rule over &amp; bless Gentiles</a:t>
            </a:r>
          </a:p>
          <a:p>
            <a:r>
              <a:rPr lang="en-US" sz="5000" dirty="0">
                <a:solidFill>
                  <a:schemeClr val="bg1"/>
                </a:solidFill>
              </a:rPr>
              <a:t>13: urging readers to get their priorities straight; abound: to be in abundance, to be extremely rich</a:t>
            </a:r>
          </a:p>
        </p:txBody>
      </p:sp>
    </p:spTree>
    <p:extLst>
      <p:ext uri="{BB962C8B-B14F-4D97-AF65-F5344CB8AC3E}">
        <p14:creationId xmlns:p14="http://schemas.microsoft.com/office/powerpoint/2010/main" val="3758599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0"/>
            <a:ext cx="12191998" cy="7513983"/>
          </a:xfrm>
        </p:spPr>
        <p:txBody>
          <a:bodyPr>
            <a:noAutofit/>
          </a:bodyPr>
          <a:lstStyle/>
          <a:p>
            <a:r>
              <a:rPr lang="en-US" sz="4000" dirty="0">
                <a:solidFill>
                  <a:schemeClr val="bg1"/>
                </a:solidFill>
              </a:rPr>
              <a:t>1: Depicting the Gentiles; thesis: 1:16</a:t>
            </a:r>
          </a:p>
          <a:p>
            <a:r>
              <a:rPr lang="en-US" sz="4000" dirty="0">
                <a:solidFill>
                  <a:schemeClr val="bg1"/>
                </a:solidFill>
              </a:rPr>
              <a:t>2: What About the Jews?</a:t>
            </a:r>
          </a:p>
        </p:txBody>
      </p:sp>
    </p:spTree>
    <p:extLst>
      <p:ext uri="{BB962C8B-B14F-4D97-AF65-F5344CB8AC3E}">
        <p14:creationId xmlns:p14="http://schemas.microsoft.com/office/powerpoint/2010/main" val="2535239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2. Paul’s Ministry to the Gentiles 14-33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Previous success: from Jerusalem to Illyricum 14-21; future plans to go to Spain 22-29; desire to come to Rome &amp; the contribution for Jerusalem 30-33</a:t>
            </a:r>
          </a:p>
          <a:p>
            <a:r>
              <a:rPr lang="en-US" sz="5000" dirty="0">
                <a:solidFill>
                  <a:schemeClr val="bg1"/>
                </a:solidFill>
              </a:rPr>
              <a:t>14: full of goodness: does not mean sinless</a:t>
            </a:r>
          </a:p>
          <a:p>
            <a:r>
              <a:rPr lang="en-US" sz="5000" dirty="0">
                <a:solidFill>
                  <a:schemeClr val="bg1"/>
                </a:solidFill>
              </a:rPr>
              <a:t>15,16: wonderful statement; boldly: dare, presume; Rome political heart of Gentile world – fitting to impact that city</a:t>
            </a:r>
          </a:p>
        </p:txBody>
      </p:sp>
    </p:spTree>
    <p:extLst>
      <p:ext uri="{BB962C8B-B14F-4D97-AF65-F5344CB8AC3E}">
        <p14:creationId xmlns:p14="http://schemas.microsoft.com/office/powerpoint/2010/main" val="66723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2. Paul’s Ministry to the Gentiles 14-33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17: always determined to give God the glory</a:t>
            </a:r>
          </a:p>
          <a:p>
            <a:r>
              <a:rPr lang="en-US" sz="5000" dirty="0">
                <a:solidFill>
                  <a:schemeClr val="bg1"/>
                </a:solidFill>
              </a:rPr>
              <a:t>18: God accomplished a lot through Paul; obedience brought about by words of Paul</a:t>
            </a:r>
          </a:p>
          <a:p>
            <a:r>
              <a:rPr lang="en-US" sz="5000" dirty="0">
                <a:solidFill>
                  <a:schemeClr val="bg1"/>
                </a:solidFill>
              </a:rPr>
              <a:t>19: power of the spirit: acknowledgment it was the HS enabling Paul to do miracles. Accomplished goal end of 3</a:t>
            </a:r>
            <a:r>
              <a:rPr lang="en-US" sz="5000" baseline="30000" dirty="0">
                <a:solidFill>
                  <a:schemeClr val="bg1"/>
                </a:solidFill>
              </a:rPr>
              <a:t>rd</a:t>
            </a:r>
            <a:r>
              <a:rPr lang="en-US" sz="5000" dirty="0">
                <a:solidFill>
                  <a:schemeClr val="bg1"/>
                </a:solidFill>
              </a:rPr>
              <a:t> journey; probably boundaries; Illyricum: R province in Adriatic Sea, Macedonia to N, incl. Dalmatia</a:t>
            </a:r>
          </a:p>
        </p:txBody>
      </p:sp>
    </p:spTree>
    <p:extLst>
      <p:ext uri="{BB962C8B-B14F-4D97-AF65-F5344CB8AC3E}">
        <p14:creationId xmlns:p14="http://schemas.microsoft.com/office/powerpoint/2010/main" val="1411974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2. Paul’s Ministry to the Gentiles 14-33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20,21: aspired: love [</a:t>
            </a:r>
            <a:r>
              <a:rPr lang="en-US" sz="5000" dirty="0" err="1">
                <a:solidFill>
                  <a:schemeClr val="bg1"/>
                </a:solidFill>
              </a:rPr>
              <a:t>philos</a:t>
            </a:r>
            <a:r>
              <a:rPr lang="en-US" sz="5000" dirty="0">
                <a:solidFill>
                  <a:schemeClr val="bg1"/>
                </a:solidFill>
              </a:rPr>
              <a:t>] and honor; Isa. 52:15; the world needs many </a:t>
            </a:r>
            <a:r>
              <a:rPr lang="en-US" sz="5000" dirty="0" err="1">
                <a:solidFill>
                  <a:schemeClr val="bg1"/>
                </a:solidFill>
              </a:rPr>
              <a:t>Pauls</a:t>
            </a:r>
            <a:r>
              <a:rPr lang="en-US" sz="5000" dirty="0">
                <a:solidFill>
                  <a:schemeClr val="bg1"/>
                </a:solidFill>
              </a:rPr>
              <a:t> to preach</a:t>
            </a:r>
          </a:p>
          <a:p>
            <a:r>
              <a:rPr lang="en-US" sz="5000" dirty="0">
                <a:solidFill>
                  <a:schemeClr val="bg1"/>
                </a:solidFill>
              </a:rPr>
              <a:t>22: Lord had prevented P from going to R</a:t>
            </a:r>
          </a:p>
          <a:p>
            <a:r>
              <a:rPr lang="en-US" sz="5000" dirty="0">
                <a:solidFill>
                  <a:schemeClr val="bg1"/>
                </a:solidFill>
              </a:rPr>
              <a:t>23: these regions: b/t Jerusalem &amp; Illyricum; places to preach there; longing: strong desire</a:t>
            </a:r>
          </a:p>
          <a:p>
            <a:r>
              <a:rPr lang="en-US" sz="5000" dirty="0">
                <a:solidFill>
                  <a:schemeClr val="bg1"/>
                </a:solidFill>
              </a:rPr>
              <a:t>24: Paul’s base was Antioch; Spain, Rome long ways away. Paul looking for assistance.</a:t>
            </a:r>
          </a:p>
        </p:txBody>
      </p:sp>
    </p:spTree>
    <p:extLst>
      <p:ext uri="{BB962C8B-B14F-4D97-AF65-F5344CB8AC3E}">
        <p14:creationId xmlns:p14="http://schemas.microsoft.com/office/powerpoint/2010/main" val="1558273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2. Paul’s Ministry to the Gentiles 14-33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25,26: in Corinth, just across Adriatic Sea; collecting funds to go to Jerusalem</a:t>
            </a:r>
          </a:p>
          <a:p>
            <a:r>
              <a:rPr lang="en-US" sz="5000" dirty="0">
                <a:solidFill>
                  <a:schemeClr val="bg1"/>
                </a:solidFill>
              </a:rPr>
              <a:t>27: G Chr. wanted to contribute and obligated to do; 26,27 should be read in context of 7-13</a:t>
            </a:r>
          </a:p>
          <a:p>
            <a:r>
              <a:rPr lang="en-US" sz="5000" dirty="0">
                <a:solidFill>
                  <a:schemeClr val="bg1"/>
                </a:solidFill>
              </a:rPr>
              <a:t>28: P so involved in taking finds to Jerusalem that once it was done, he could not wait to go to Rome; Spaniards were among the most influential men in Roman empire</a:t>
            </a:r>
          </a:p>
        </p:txBody>
      </p:sp>
    </p:spTree>
    <p:extLst>
      <p:ext uri="{BB962C8B-B14F-4D97-AF65-F5344CB8AC3E}">
        <p14:creationId xmlns:p14="http://schemas.microsoft.com/office/powerpoint/2010/main" val="3961037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2. Paul’s Ministry to the Gentiles 14-33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29: he believed their time together would be a blessing</a:t>
            </a:r>
          </a:p>
          <a:p>
            <a:r>
              <a:rPr lang="en-US" sz="5000" dirty="0">
                <a:solidFill>
                  <a:schemeClr val="bg1"/>
                </a:solidFill>
              </a:rPr>
              <a:t>30: beseech: implore, beg; strive: agonize</a:t>
            </a:r>
          </a:p>
          <a:p>
            <a:r>
              <a:rPr lang="en-US" sz="5000" dirty="0">
                <a:solidFill>
                  <a:schemeClr val="bg1"/>
                </a:solidFill>
              </a:rPr>
              <a:t>31,32: as far as we know, each answer ‘yes.’ Not always as expected. Service in Jerusalem: contribution; desired protection from non-believers; delivered from: preserve from</a:t>
            </a:r>
          </a:p>
          <a:p>
            <a:r>
              <a:rPr lang="en-US" sz="5000" dirty="0">
                <a:solidFill>
                  <a:schemeClr val="bg1"/>
                </a:solidFill>
              </a:rPr>
              <a:t>33: peace: GK equivalent of Shalom</a:t>
            </a:r>
          </a:p>
        </p:txBody>
      </p:sp>
    </p:spTree>
    <p:extLst>
      <p:ext uri="{BB962C8B-B14F-4D97-AF65-F5344CB8AC3E}">
        <p14:creationId xmlns:p14="http://schemas.microsoft.com/office/powerpoint/2010/main" val="3175294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637898"/>
            <a:ext cx="12191998" cy="6602759"/>
          </a:xfrm>
        </p:spPr>
        <p:txBody>
          <a:bodyPr>
            <a:noAutofit/>
          </a:bodyPr>
          <a:lstStyle/>
          <a:p>
            <a:pPr marL="914400" indent="-914400">
              <a:buFont typeface="+mj-lt"/>
              <a:buAutoNum type="arabicPeriod"/>
            </a:pPr>
            <a:r>
              <a:rPr lang="en-US" sz="4000" dirty="0">
                <a:solidFill>
                  <a:schemeClr val="bg1"/>
                </a:solidFill>
              </a:rPr>
              <a:t>It is of our utmost importance to strive for unity. Christ spent the night before He was killed praying for unity. There is just one – Ephesians 4:4-6 – stop trying to make it two </a:t>
            </a:r>
            <a:r>
              <a:rPr lang="en-US" sz="4000" i="1" dirty="0">
                <a:solidFill>
                  <a:schemeClr val="bg1"/>
                </a:solidFill>
              </a:rPr>
              <a:t>plus</a:t>
            </a:r>
            <a:r>
              <a:rPr lang="en-US" sz="4000" dirty="0">
                <a:solidFill>
                  <a:schemeClr val="bg1"/>
                </a:solidFill>
              </a:rPr>
              <a:t>.</a:t>
            </a:r>
          </a:p>
          <a:p>
            <a:pPr marL="914400" indent="-914400">
              <a:buFont typeface="+mj-lt"/>
              <a:buAutoNum type="arabicPeriod"/>
            </a:pPr>
            <a:r>
              <a:rPr lang="en-US" sz="4000" dirty="0">
                <a:solidFill>
                  <a:schemeClr val="bg1"/>
                </a:solidFill>
              </a:rPr>
              <a:t>We should be ready at all times to give to those in need. Sometimes this entails giving of our funds; sometimes it requires out time, talents, or resources.</a:t>
            </a:r>
          </a:p>
          <a:p>
            <a:pPr marL="914400" indent="-914400">
              <a:buFont typeface="+mj-lt"/>
              <a:buAutoNum type="arabicPeriod"/>
            </a:pPr>
            <a:r>
              <a:rPr lang="en-US" sz="4000" dirty="0">
                <a:solidFill>
                  <a:schemeClr val="bg1"/>
                </a:solidFill>
              </a:rPr>
              <a:t>God answers the prayers of His faithful children. As we saw in the final verses of the chapter, God answered Paul’s prayer requests but it might not always be in the way that we </a:t>
            </a:r>
            <a:r>
              <a:rPr lang="en-US" sz="4000">
                <a:solidFill>
                  <a:schemeClr val="bg1"/>
                </a:solidFill>
              </a:rPr>
              <a:t>always expect. </a:t>
            </a:r>
            <a:endParaRPr lang="en-US" sz="4000" dirty="0">
              <a:solidFill>
                <a:schemeClr val="bg1"/>
              </a:solidFill>
            </a:endParaRPr>
          </a:p>
        </p:txBody>
      </p:sp>
    </p:spTree>
    <p:extLst>
      <p:ext uri="{BB962C8B-B14F-4D97-AF65-F5344CB8AC3E}">
        <p14:creationId xmlns:p14="http://schemas.microsoft.com/office/powerpoint/2010/main" val="3868147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5314122"/>
          </a:xfrm>
        </p:spPr>
        <p:txBody>
          <a:bodyPr>
            <a:noAutofit/>
          </a:bodyPr>
          <a:lstStyle/>
          <a:p>
            <a:r>
              <a:rPr lang="en-US" sz="10300" dirty="0">
                <a:solidFill>
                  <a:schemeClr val="bg1"/>
                </a:solidFill>
              </a:rPr>
              <a:t>Paul’s Greetings </a:t>
            </a:r>
            <a:br>
              <a:rPr lang="en-US" sz="10300" dirty="0">
                <a:solidFill>
                  <a:schemeClr val="bg1"/>
                </a:solidFill>
              </a:rPr>
            </a:br>
            <a:r>
              <a:rPr lang="en-US" sz="10300" dirty="0">
                <a:solidFill>
                  <a:schemeClr val="bg1"/>
                </a:solidFill>
              </a:rPr>
              <a:t>and Final Doxology</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5605670"/>
            <a:ext cx="12192000" cy="1252330"/>
          </a:xfrm>
        </p:spPr>
        <p:txBody>
          <a:bodyPr>
            <a:normAutofit lnSpcReduction="10000"/>
          </a:bodyPr>
          <a:lstStyle/>
          <a:p>
            <a:r>
              <a:rPr lang="en-US" sz="8800" dirty="0">
                <a:solidFill>
                  <a:schemeClr val="bg1"/>
                </a:solidFill>
              </a:rPr>
              <a:t>Romans 16</a:t>
            </a:r>
          </a:p>
        </p:txBody>
      </p:sp>
    </p:spTree>
    <p:extLst>
      <p:ext uri="{BB962C8B-B14F-4D97-AF65-F5344CB8AC3E}">
        <p14:creationId xmlns:p14="http://schemas.microsoft.com/office/powerpoint/2010/main" val="870939864"/>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0"/>
            <a:ext cx="12191998" cy="7513983"/>
          </a:xfrm>
        </p:spPr>
        <p:txBody>
          <a:bodyPr>
            <a:noAutofit/>
          </a:bodyPr>
          <a:lstStyle/>
          <a:p>
            <a:r>
              <a:rPr lang="en-US" sz="4000" dirty="0">
                <a:solidFill>
                  <a:schemeClr val="bg1"/>
                </a:solidFill>
              </a:rPr>
              <a:t>1: Depicting the Gentiles; 1:16</a:t>
            </a:r>
          </a:p>
          <a:p>
            <a:r>
              <a:rPr lang="en-US" sz="4000" dirty="0">
                <a:solidFill>
                  <a:schemeClr val="bg1"/>
                </a:solidFill>
              </a:rPr>
              <a:t>2: What About the Jews?</a:t>
            </a:r>
          </a:p>
          <a:p>
            <a:r>
              <a:rPr lang="en-US" sz="4000" dirty="0">
                <a:solidFill>
                  <a:schemeClr val="bg1"/>
                </a:solidFill>
              </a:rPr>
              <a:t>3: A Worldwide Dilemma</a:t>
            </a:r>
          </a:p>
          <a:p>
            <a:r>
              <a:rPr lang="en-US" sz="4000" dirty="0">
                <a:solidFill>
                  <a:schemeClr val="bg1"/>
                </a:solidFill>
              </a:rPr>
              <a:t>4: Abraham: the Man of Faith</a:t>
            </a:r>
          </a:p>
          <a:p>
            <a:r>
              <a:rPr lang="en-US" sz="4000" dirty="0">
                <a:solidFill>
                  <a:schemeClr val="bg1"/>
                </a:solidFill>
              </a:rPr>
              <a:t>5: The Blessing of Peace</a:t>
            </a:r>
          </a:p>
          <a:p>
            <a:r>
              <a:rPr lang="en-US" sz="4000" dirty="0">
                <a:solidFill>
                  <a:schemeClr val="bg1"/>
                </a:solidFill>
              </a:rPr>
              <a:t>6: Having Died, We Live</a:t>
            </a:r>
          </a:p>
          <a:p>
            <a:r>
              <a:rPr lang="en-US" sz="4000" dirty="0">
                <a:solidFill>
                  <a:schemeClr val="bg1"/>
                </a:solidFill>
              </a:rPr>
              <a:t>7: Dead, but Joined to Christ</a:t>
            </a:r>
          </a:p>
          <a:p>
            <a:r>
              <a:rPr lang="en-US" sz="4000" dirty="0">
                <a:solidFill>
                  <a:schemeClr val="bg1"/>
                </a:solidFill>
              </a:rPr>
              <a:t>8: Glorified with Christ</a:t>
            </a:r>
          </a:p>
          <a:p>
            <a:r>
              <a:rPr lang="en-US" sz="4000" dirty="0">
                <a:solidFill>
                  <a:schemeClr val="bg1"/>
                </a:solidFill>
              </a:rPr>
              <a:t>9-10: Justification by Faith Reconciled with the Promise Made to Israel, Parts 1-2</a:t>
            </a:r>
          </a:p>
        </p:txBody>
      </p:sp>
      <p:sp>
        <p:nvSpPr>
          <p:cNvPr id="2" name="TextBox 1">
            <a:extLst>
              <a:ext uri="{FF2B5EF4-FFF2-40B4-BE49-F238E27FC236}">
                <a16:creationId xmlns:a16="http://schemas.microsoft.com/office/drawing/2014/main" id="{27F00BBD-50DA-40FF-99B4-925D339B85E7}"/>
              </a:ext>
            </a:extLst>
          </p:cNvPr>
          <p:cNvSpPr txBox="1"/>
          <p:nvPr/>
        </p:nvSpPr>
        <p:spPr>
          <a:xfrm>
            <a:off x="7235686" y="-116619"/>
            <a:ext cx="4956313" cy="1938992"/>
          </a:xfrm>
          <a:prstGeom prst="rect">
            <a:avLst/>
          </a:prstGeom>
          <a:noFill/>
        </p:spPr>
        <p:txBody>
          <a:bodyPr wrap="square" rtlCol="0">
            <a:spAutoFit/>
          </a:bodyPr>
          <a:lstStyle/>
          <a:p>
            <a:r>
              <a:rPr lang="en-US" sz="4000" dirty="0">
                <a:solidFill>
                  <a:schemeClr val="bg1"/>
                </a:solidFill>
              </a:rPr>
              <a:t>11: Justification by Faith Reconciled with the Promises of God</a:t>
            </a:r>
          </a:p>
        </p:txBody>
      </p:sp>
      <p:sp>
        <p:nvSpPr>
          <p:cNvPr id="4" name="TextBox 3">
            <a:extLst>
              <a:ext uri="{FF2B5EF4-FFF2-40B4-BE49-F238E27FC236}">
                <a16:creationId xmlns:a16="http://schemas.microsoft.com/office/drawing/2014/main" id="{3DE901F1-FFF6-456B-BCCA-273E3526C767}"/>
              </a:ext>
            </a:extLst>
          </p:cNvPr>
          <p:cNvSpPr txBox="1"/>
          <p:nvPr/>
        </p:nvSpPr>
        <p:spPr>
          <a:xfrm>
            <a:off x="7235685" y="1599538"/>
            <a:ext cx="4956313" cy="1323439"/>
          </a:xfrm>
          <a:prstGeom prst="rect">
            <a:avLst/>
          </a:prstGeom>
          <a:noFill/>
        </p:spPr>
        <p:txBody>
          <a:bodyPr wrap="square" rtlCol="0">
            <a:spAutoFit/>
          </a:bodyPr>
          <a:lstStyle/>
          <a:p>
            <a:r>
              <a:rPr lang="en-US" sz="4000" dirty="0">
                <a:solidFill>
                  <a:schemeClr val="bg1"/>
                </a:solidFill>
              </a:rPr>
              <a:t>12-13: Christian Living Parts 1-2</a:t>
            </a:r>
          </a:p>
        </p:txBody>
      </p:sp>
      <p:sp>
        <p:nvSpPr>
          <p:cNvPr id="5" name="TextBox 4">
            <a:extLst>
              <a:ext uri="{FF2B5EF4-FFF2-40B4-BE49-F238E27FC236}">
                <a16:creationId xmlns:a16="http://schemas.microsoft.com/office/drawing/2014/main" id="{E4BD72E0-1582-4AD1-921C-D6751F2471B9}"/>
              </a:ext>
            </a:extLst>
          </p:cNvPr>
          <p:cNvSpPr txBox="1"/>
          <p:nvPr/>
        </p:nvSpPr>
        <p:spPr>
          <a:xfrm>
            <a:off x="7235684" y="2760191"/>
            <a:ext cx="4956313" cy="1323439"/>
          </a:xfrm>
          <a:prstGeom prst="rect">
            <a:avLst/>
          </a:prstGeom>
          <a:noFill/>
        </p:spPr>
        <p:txBody>
          <a:bodyPr wrap="square" rtlCol="0">
            <a:spAutoFit/>
          </a:bodyPr>
          <a:lstStyle/>
          <a:p>
            <a:r>
              <a:rPr lang="en-US" sz="4000" dirty="0">
                <a:solidFill>
                  <a:schemeClr val="bg1"/>
                </a:solidFill>
              </a:rPr>
              <a:t>14: Accepting One Another</a:t>
            </a:r>
          </a:p>
        </p:txBody>
      </p:sp>
      <p:sp>
        <p:nvSpPr>
          <p:cNvPr id="6" name="TextBox 5">
            <a:extLst>
              <a:ext uri="{FF2B5EF4-FFF2-40B4-BE49-F238E27FC236}">
                <a16:creationId xmlns:a16="http://schemas.microsoft.com/office/drawing/2014/main" id="{3EA76FB1-79B1-43B3-82D6-7B7651A52888}"/>
              </a:ext>
            </a:extLst>
          </p:cNvPr>
          <p:cNvSpPr txBox="1"/>
          <p:nvPr/>
        </p:nvSpPr>
        <p:spPr>
          <a:xfrm>
            <a:off x="7235683" y="3935024"/>
            <a:ext cx="4956313" cy="1323439"/>
          </a:xfrm>
          <a:prstGeom prst="rect">
            <a:avLst/>
          </a:prstGeom>
          <a:noFill/>
        </p:spPr>
        <p:txBody>
          <a:bodyPr wrap="square" rtlCol="0">
            <a:spAutoFit/>
          </a:bodyPr>
          <a:lstStyle/>
          <a:p>
            <a:r>
              <a:rPr lang="en-US" sz="4000" dirty="0">
                <a:solidFill>
                  <a:schemeClr val="bg1"/>
                </a:solidFill>
              </a:rPr>
              <a:t>15: Christian Unity &amp; Paul’s Gentile Ministry </a:t>
            </a:r>
          </a:p>
        </p:txBody>
      </p:sp>
    </p:spTree>
    <p:extLst>
      <p:ext uri="{BB962C8B-B14F-4D97-AF65-F5344CB8AC3E}">
        <p14:creationId xmlns:p14="http://schemas.microsoft.com/office/powerpoint/2010/main" val="4006063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P spid="5" grpId="0"/>
      <p:bldP spid="6" grpId="0"/>
    </p:bld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16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Paul has not been to R when he writes, in Acts 20:2-3. He makes it there ~4yrs later</a:t>
            </a:r>
          </a:p>
          <a:p>
            <a:r>
              <a:rPr lang="en-US" sz="5000" dirty="0">
                <a:solidFill>
                  <a:schemeClr val="bg1"/>
                </a:solidFill>
              </a:rPr>
              <a:t>Church comprised of Jewish Christians &amp; Gentile Christians – clash of cultures now one in Christ</a:t>
            </a:r>
          </a:p>
          <a:p>
            <a:r>
              <a:rPr lang="en-US" sz="5000" dirty="0">
                <a:solidFill>
                  <a:schemeClr val="bg1"/>
                </a:solidFill>
              </a:rPr>
              <a:t>Ch. 15 highlighted Paul’s Gentile ministry</a:t>
            </a:r>
          </a:p>
          <a:p>
            <a:r>
              <a:rPr lang="en-US" sz="5000" dirty="0">
                <a:solidFill>
                  <a:schemeClr val="bg1"/>
                </a:solidFill>
              </a:rPr>
              <a:t>Ch. 16 closes Paul’s masterpiece and ends with final encouragement</a:t>
            </a:r>
          </a:p>
        </p:txBody>
      </p:sp>
    </p:spTree>
    <p:extLst>
      <p:ext uri="{BB962C8B-B14F-4D97-AF65-F5344CB8AC3E}">
        <p14:creationId xmlns:p14="http://schemas.microsoft.com/office/powerpoint/2010/main" val="2920156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1. Commendation of Phoebe            1-2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One can never have too many friends. Paul lists 35 in Ch. 16.</a:t>
            </a:r>
          </a:p>
          <a:p>
            <a:r>
              <a:rPr lang="en-US" sz="5000" dirty="0">
                <a:solidFill>
                  <a:schemeClr val="bg1"/>
                </a:solidFill>
              </a:rPr>
              <a:t>Sister: seldom used GK term</a:t>
            </a:r>
          </a:p>
          <a:p>
            <a:r>
              <a:rPr lang="en-US" sz="5000" dirty="0">
                <a:solidFill>
                  <a:schemeClr val="bg1"/>
                </a:solidFill>
              </a:rPr>
              <a:t>1</a:t>
            </a:r>
            <a:r>
              <a:rPr lang="en-US" sz="5000" baseline="30000" dirty="0">
                <a:solidFill>
                  <a:schemeClr val="bg1"/>
                </a:solidFill>
              </a:rPr>
              <a:t>st</a:t>
            </a:r>
            <a:r>
              <a:rPr lang="en-US" sz="5000" dirty="0">
                <a:solidFill>
                  <a:schemeClr val="bg1"/>
                </a:solidFill>
              </a:rPr>
              <a:t> time church [</a:t>
            </a:r>
            <a:r>
              <a:rPr lang="en-US" sz="5000" i="1" dirty="0" err="1">
                <a:solidFill>
                  <a:schemeClr val="bg1"/>
                </a:solidFill>
              </a:rPr>
              <a:t>ekklēsia</a:t>
            </a:r>
            <a:r>
              <a:rPr lang="en-US" sz="5000" dirty="0">
                <a:solidFill>
                  <a:schemeClr val="bg1"/>
                </a:solidFill>
              </a:rPr>
              <a:t>] used in Romans, 5x in Ch..</a:t>
            </a:r>
          </a:p>
          <a:p>
            <a:r>
              <a:rPr lang="en-US" sz="5000" dirty="0">
                <a:solidFill>
                  <a:schemeClr val="bg1"/>
                </a:solidFill>
              </a:rPr>
              <a:t>Cenchrea: Eastern seaport for Corinth, 6-7mi E of Corinth; </a:t>
            </a:r>
            <a:r>
              <a:rPr lang="en-US" sz="5000" u="sng" dirty="0">
                <a:solidFill>
                  <a:schemeClr val="bg1"/>
                </a:solidFill>
              </a:rPr>
              <a:t>Phoebe</a:t>
            </a:r>
            <a:r>
              <a:rPr lang="en-US" sz="5000" dirty="0">
                <a:solidFill>
                  <a:schemeClr val="bg1"/>
                </a:solidFill>
              </a:rPr>
              <a:t> probably carried letter</a:t>
            </a:r>
          </a:p>
          <a:p>
            <a:r>
              <a:rPr lang="en-US" sz="5000" dirty="0">
                <a:solidFill>
                  <a:schemeClr val="bg1"/>
                </a:solidFill>
              </a:rPr>
              <a:t>Helper – only here in NT</a:t>
            </a:r>
          </a:p>
        </p:txBody>
      </p:sp>
    </p:spTree>
    <p:extLst>
      <p:ext uri="{BB962C8B-B14F-4D97-AF65-F5344CB8AC3E}">
        <p14:creationId xmlns:p14="http://schemas.microsoft.com/office/powerpoint/2010/main" val="407666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Introduction</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McGarvey: written by P in the prime of his ministry</a:t>
            </a:r>
          </a:p>
          <a:p>
            <a:r>
              <a:rPr lang="en-US" sz="5000" dirty="0">
                <a:solidFill>
                  <a:schemeClr val="bg1"/>
                </a:solidFill>
              </a:rPr>
              <a:t>Rome’s Jewish community was mainly poor </a:t>
            </a:r>
          </a:p>
          <a:p>
            <a:r>
              <a:rPr lang="en-US" sz="5000" dirty="0">
                <a:solidFill>
                  <a:schemeClr val="bg1"/>
                </a:solidFill>
              </a:rPr>
              <a:t>Claudius [emp] expelled Chr. from R in the 40s </a:t>
            </a:r>
            <a:r>
              <a:rPr lang="en-US" sz="5000" cap="small" dirty="0">
                <a:solidFill>
                  <a:schemeClr val="bg1"/>
                </a:solidFill>
              </a:rPr>
              <a:t>ad</a:t>
            </a:r>
            <a:r>
              <a:rPr lang="en-US" sz="5000" dirty="0">
                <a:solidFill>
                  <a:schemeClr val="bg1"/>
                </a:solidFill>
              </a:rPr>
              <a:t>. Church comprised of Gentile Chr. exclusively until Claudius’ death &gt; immediately overturned at death</a:t>
            </a:r>
          </a:p>
        </p:txBody>
      </p:sp>
    </p:spTree>
    <p:extLst>
      <p:ext uri="{BB962C8B-B14F-4D97-AF65-F5344CB8AC3E}">
        <p14:creationId xmlns:p14="http://schemas.microsoft.com/office/powerpoint/2010/main" val="114133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Paul has not been to R when he writes, in Acts 20:2-3. He makes it there ~4yrs later</a:t>
            </a:r>
          </a:p>
          <a:p>
            <a:r>
              <a:rPr lang="en-US" sz="5000" dirty="0">
                <a:solidFill>
                  <a:schemeClr val="bg1"/>
                </a:solidFill>
              </a:rPr>
              <a:t>Church comprised of Jewish Christians &amp; Gentile Christians – clash of cultures now one in Christ</a:t>
            </a:r>
          </a:p>
          <a:p>
            <a:r>
              <a:rPr lang="en-US" sz="5000" dirty="0">
                <a:solidFill>
                  <a:schemeClr val="bg1"/>
                </a:solidFill>
              </a:rPr>
              <a:t>Ch. 1 serves as an introduction, thesis [1:16], and depicts the Gentiles.</a:t>
            </a:r>
          </a:p>
          <a:p>
            <a:r>
              <a:rPr lang="en-US" sz="5000" dirty="0">
                <a:solidFill>
                  <a:schemeClr val="bg1"/>
                </a:solidFill>
              </a:rPr>
              <a:t>Shift of pronouns: Ch. 1 – they; Ch. 2 - you</a:t>
            </a:r>
          </a:p>
        </p:txBody>
      </p:sp>
    </p:spTree>
    <p:extLst>
      <p:ext uri="{BB962C8B-B14F-4D97-AF65-F5344CB8AC3E}">
        <p14:creationId xmlns:p14="http://schemas.microsoft.com/office/powerpoint/2010/main" val="2282735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2. Greetings to Roman Christians   3-16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More likely to name individuals he knew in a town he’d never been. Tempting to skip over names – very rewarding study.</a:t>
            </a:r>
          </a:p>
          <a:p>
            <a:r>
              <a:rPr lang="en-US" sz="5000" dirty="0">
                <a:solidFill>
                  <a:schemeClr val="bg1"/>
                </a:solidFill>
              </a:rPr>
              <a:t>3-5a: probably first sent by </a:t>
            </a:r>
            <a:r>
              <a:rPr lang="en-US" sz="5000" u="sng" dirty="0">
                <a:solidFill>
                  <a:schemeClr val="bg1"/>
                </a:solidFill>
              </a:rPr>
              <a:t>P&amp;A</a:t>
            </a:r>
            <a:r>
              <a:rPr lang="en-US" sz="5000" dirty="0">
                <a:solidFill>
                  <a:schemeClr val="bg1"/>
                </a:solidFill>
              </a:rPr>
              <a:t>. 1</a:t>
            </a:r>
            <a:r>
              <a:rPr lang="en-US" sz="5000" baseline="30000" dirty="0">
                <a:solidFill>
                  <a:schemeClr val="bg1"/>
                </a:solidFill>
              </a:rPr>
              <a:t>st</a:t>
            </a:r>
            <a:r>
              <a:rPr lang="en-US" sz="5000" dirty="0">
                <a:solidFill>
                  <a:schemeClr val="bg1"/>
                </a:solidFill>
              </a:rPr>
              <a:t> met in Corinth, Ac. 18:1-3, after expelled from R, followed P’s trips, few steps behind. When? Maybe Ephesus, Ac. 19; if they didn’t, P prob. would’ve died. 1</a:t>
            </a:r>
            <a:r>
              <a:rPr lang="en-US" sz="5000" baseline="30000" dirty="0">
                <a:solidFill>
                  <a:schemeClr val="bg1"/>
                </a:solidFill>
              </a:rPr>
              <a:t>st</a:t>
            </a:r>
            <a:r>
              <a:rPr lang="en-US" sz="5000" dirty="0">
                <a:solidFill>
                  <a:schemeClr val="bg1"/>
                </a:solidFill>
              </a:rPr>
              <a:t> of 3 home churches in Ch. </a:t>
            </a:r>
          </a:p>
        </p:txBody>
      </p:sp>
    </p:spTree>
    <p:extLst>
      <p:ext uri="{BB962C8B-B14F-4D97-AF65-F5344CB8AC3E}">
        <p14:creationId xmlns:p14="http://schemas.microsoft.com/office/powerpoint/2010/main" val="3466186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2. Greetings to Roman Christians   3-16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5b: </a:t>
            </a:r>
            <a:r>
              <a:rPr lang="en-US" sz="5000" u="sng" dirty="0" err="1">
                <a:solidFill>
                  <a:schemeClr val="bg1"/>
                </a:solidFill>
              </a:rPr>
              <a:t>Epaenetus</a:t>
            </a:r>
            <a:r>
              <a:rPr lang="en-US" sz="5000" dirty="0">
                <a:solidFill>
                  <a:schemeClr val="bg1"/>
                </a:solidFill>
              </a:rPr>
              <a:t>: 1</a:t>
            </a:r>
            <a:r>
              <a:rPr lang="en-US" sz="5000" baseline="30000" dirty="0">
                <a:solidFill>
                  <a:schemeClr val="bg1"/>
                </a:solidFill>
              </a:rPr>
              <a:t>st</a:t>
            </a:r>
            <a:r>
              <a:rPr lang="en-US" sz="5000" dirty="0">
                <a:solidFill>
                  <a:schemeClr val="bg1"/>
                </a:solidFill>
              </a:rPr>
              <a:t>fruits of Achaia (Corinth there); maybe taught by P in Eph, by P&amp;A, 1 of rebaptized in Ac. 19</a:t>
            </a:r>
          </a:p>
          <a:p>
            <a:r>
              <a:rPr lang="en-US" sz="5000" dirty="0">
                <a:solidFill>
                  <a:schemeClr val="bg1"/>
                </a:solidFill>
              </a:rPr>
              <a:t>6: </a:t>
            </a:r>
            <a:r>
              <a:rPr lang="en-US" sz="5000" u="sng" dirty="0">
                <a:solidFill>
                  <a:schemeClr val="bg1"/>
                </a:solidFill>
              </a:rPr>
              <a:t>Mary</a:t>
            </a:r>
            <a:r>
              <a:rPr lang="en-US" sz="5000" dirty="0">
                <a:solidFill>
                  <a:schemeClr val="bg1"/>
                </a:solidFill>
              </a:rPr>
              <a:t>: common name, at least 6 in NT</a:t>
            </a:r>
          </a:p>
          <a:p>
            <a:r>
              <a:rPr lang="en-US" sz="5000" dirty="0">
                <a:solidFill>
                  <a:schemeClr val="bg1"/>
                </a:solidFill>
              </a:rPr>
              <a:t>7: </a:t>
            </a:r>
            <a:r>
              <a:rPr lang="en-US" sz="5000" u="sng" dirty="0">
                <a:solidFill>
                  <a:schemeClr val="bg1"/>
                </a:solidFill>
              </a:rPr>
              <a:t>Andronicus</a:t>
            </a:r>
            <a:r>
              <a:rPr lang="en-US" sz="5000" dirty="0">
                <a:solidFill>
                  <a:schemeClr val="bg1"/>
                </a:solidFill>
              </a:rPr>
              <a:t> &amp; </a:t>
            </a:r>
            <a:r>
              <a:rPr lang="en-US" sz="5000" u="sng" dirty="0" err="1">
                <a:solidFill>
                  <a:schemeClr val="bg1"/>
                </a:solidFill>
              </a:rPr>
              <a:t>Junias</a:t>
            </a:r>
            <a:r>
              <a:rPr lang="en-US" sz="5000" dirty="0">
                <a:solidFill>
                  <a:schemeClr val="bg1"/>
                </a:solidFill>
              </a:rPr>
              <a:t>: could be male &amp; female, husband &amp; wife; kinsmen: family relationship; baptized into Christ before Paul</a:t>
            </a:r>
          </a:p>
        </p:txBody>
      </p:sp>
    </p:spTree>
    <p:extLst>
      <p:ext uri="{BB962C8B-B14F-4D97-AF65-F5344CB8AC3E}">
        <p14:creationId xmlns:p14="http://schemas.microsoft.com/office/powerpoint/2010/main" val="2818175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2. Greetings to Roman Christians   3-16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8: </a:t>
            </a:r>
            <a:r>
              <a:rPr lang="en-US" sz="5000" u="sng" dirty="0" err="1">
                <a:solidFill>
                  <a:schemeClr val="bg1"/>
                </a:solidFill>
              </a:rPr>
              <a:t>Ampliatus</a:t>
            </a:r>
            <a:r>
              <a:rPr lang="en-US" sz="5000" dirty="0">
                <a:solidFill>
                  <a:schemeClr val="bg1"/>
                </a:solidFill>
              </a:rPr>
              <a:t>: common Roman name. </a:t>
            </a:r>
            <a:r>
              <a:rPr lang="en-US" sz="5000" cap="small" dirty="0">
                <a:solidFill>
                  <a:schemeClr val="bg1"/>
                </a:solidFill>
              </a:rPr>
              <a:t>neb</a:t>
            </a:r>
            <a:r>
              <a:rPr lang="en-US" sz="5000" dirty="0">
                <a:solidFill>
                  <a:schemeClr val="bg1"/>
                </a:solidFill>
              </a:rPr>
              <a:t> “my dear friend in the fellowship of the Lord.”</a:t>
            </a:r>
          </a:p>
          <a:p>
            <a:r>
              <a:rPr lang="en-US" sz="5000" dirty="0">
                <a:solidFill>
                  <a:schemeClr val="bg1"/>
                </a:solidFill>
              </a:rPr>
              <a:t>9: </a:t>
            </a:r>
            <a:r>
              <a:rPr lang="en-US" sz="5000" u="sng" dirty="0" err="1">
                <a:solidFill>
                  <a:schemeClr val="bg1"/>
                </a:solidFill>
              </a:rPr>
              <a:t>Urbanus</a:t>
            </a:r>
            <a:r>
              <a:rPr lang="en-US" sz="5000" dirty="0">
                <a:solidFill>
                  <a:schemeClr val="bg1"/>
                </a:solidFill>
              </a:rPr>
              <a:t>: kin to ‘urban,’ one of the city. </a:t>
            </a:r>
            <a:r>
              <a:rPr lang="en-US" sz="5000" u="sng" dirty="0">
                <a:solidFill>
                  <a:schemeClr val="bg1"/>
                </a:solidFill>
              </a:rPr>
              <a:t>Stachys</a:t>
            </a:r>
            <a:r>
              <a:rPr lang="en-US" sz="5000" dirty="0">
                <a:solidFill>
                  <a:schemeClr val="bg1"/>
                </a:solidFill>
              </a:rPr>
              <a:t>: head or ear [of grain], from the farm? Hayseed?</a:t>
            </a:r>
          </a:p>
          <a:p>
            <a:r>
              <a:rPr lang="en-US" sz="5000" dirty="0">
                <a:solidFill>
                  <a:schemeClr val="bg1"/>
                </a:solidFill>
              </a:rPr>
              <a:t>10a: </a:t>
            </a:r>
            <a:r>
              <a:rPr lang="en-US" sz="5000" u="sng" dirty="0">
                <a:solidFill>
                  <a:schemeClr val="bg1"/>
                </a:solidFill>
              </a:rPr>
              <a:t>Apelles</a:t>
            </a:r>
            <a:r>
              <a:rPr lang="en-US" sz="5000" dirty="0">
                <a:solidFill>
                  <a:schemeClr val="bg1"/>
                </a:solidFill>
              </a:rPr>
              <a:t>: approved, successfully met test</a:t>
            </a:r>
          </a:p>
        </p:txBody>
      </p:sp>
    </p:spTree>
    <p:extLst>
      <p:ext uri="{BB962C8B-B14F-4D97-AF65-F5344CB8AC3E}">
        <p14:creationId xmlns:p14="http://schemas.microsoft.com/office/powerpoint/2010/main" val="1172712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2. Greetings to Roman Christians   3-16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10b-11: some connection to imperial house; </a:t>
            </a:r>
            <a:r>
              <a:rPr lang="en-US" sz="5000" u="sng" dirty="0" err="1">
                <a:solidFill>
                  <a:schemeClr val="bg1"/>
                </a:solidFill>
              </a:rPr>
              <a:t>Aristobulus</a:t>
            </a:r>
            <a:r>
              <a:rPr lang="en-US" sz="5000" dirty="0">
                <a:solidFill>
                  <a:schemeClr val="bg1"/>
                </a:solidFill>
              </a:rPr>
              <a:t>: possibly the brother of Herod Agrippa I; household of </a:t>
            </a:r>
            <a:r>
              <a:rPr lang="en-US" sz="5000" u="sng" dirty="0">
                <a:solidFill>
                  <a:schemeClr val="bg1"/>
                </a:solidFill>
              </a:rPr>
              <a:t>Narcissus</a:t>
            </a:r>
            <a:r>
              <a:rPr lang="en-US" sz="5000" dirty="0">
                <a:solidFill>
                  <a:schemeClr val="bg1"/>
                </a:solidFill>
              </a:rPr>
              <a:t>: Bruce: identified w/ Tiberius Claudius Narcissus, wealthy freedman of Emperor Tiberius; all of the household was greeted, incl. slaves; </a:t>
            </a:r>
            <a:r>
              <a:rPr lang="en-US" sz="5000" u="sng" dirty="0">
                <a:solidFill>
                  <a:schemeClr val="bg1"/>
                </a:solidFill>
              </a:rPr>
              <a:t>Herodian</a:t>
            </a:r>
            <a:r>
              <a:rPr lang="en-US" sz="5000" dirty="0">
                <a:solidFill>
                  <a:schemeClr val="bg1"/>
                </a:solidFill>
              </a:rPr>
              <a:t>: Herod family. Possibly the Gospel has reached the Herod family. </a:t>
            </a:r>
          </a:p>
        </p:txBody>
      </p:sp>
    </p:spTree>
    <p:extLst>
      <p:ext uri="{BB962C8B-B14F-4D97-AF65-F5344CB8AC3E}">
        <p14:creationId xmlns:p14="http://schemas.microsoft.com/office/powerpoint/2010/main" val="2403617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2. Greetings to Roman Christians   3-16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12: 3 females; sisters, maybe twins: </a:t>
            </a:r>
            <a:r>
              <a:rPr lang="en-US" sz="5000" u="sng" dirty="0" err="1">
                <a:solidFill>
                  <a:schemeClr val="bg1"/>
                </a:solidFill>
              </a:rPr>
              <a:t>Tryphaena</a:t>
            </a:r>
            <a:r>
              <a:rPr lang="en-US" sz="5000" dirty="0">
                <a:solidFill>
                  <a:schemeClr val="bg1"/>
                </a:solidFill>
              </a:rPr>
              <a:t> &amp; </a:t>
            </a:r>
            <a:r>
              <a:rPr lang="en-US" sz="5000" u="sng" dirty="0">
                <a:solidFill>
                  <a:schemeClr val="bg1"/>
                </a:solidFill>
              </a:rPr>
              <a:t>Tryphosa</a:t>
            </a:r>
            <a:r>
              <a:rPr lang="en-US" sz="5000" dirty="0">
                <a:solidFill>
                  <a:schemeClr val="bg1"/>
                </a:solidFill>
              </a:rPr>
              <a:t>. Root: luxurious, live divinely; greet delicate &amp; dainty: contrary to names worked to the point of exhaustion; </a:t>
            </a:r>
            <a:r>
              <a:rPr lang="en-US" sz="5000" u="sng" dirty="0">
                <a:solidFill>
                  <a:schemeClr val="bg1"/>
                </a:solidFill>
              </a:rPr>
              <a:t>Persis</a:t>
            </a:r>
            <a:r>
              <a:rPr lang="en-US" sz="5000" dirty="0">
                <a:solidFill>
                  <a:schemeClr val="bg1"/>
                </a:solidFill>
              </a:rPr>
              <a:t>, possibly aged, has worked</a:t>
            </a:r>
          </a:p>
          <a:p>
            <a:r>
              <a:rPr lang="en-US" sz="5000" dirty="0">
                <a:solidFill>
                  <a:schemeClr val="bg1"/>
                </a:solidFill>
              </a:rPr>
              <a:t>13: </a:t>
            </a:r>
            <a:r>
              <a:rPr lang="en-US" sz="5000" u="sng" dirty="0">
                <a:solidFill>
                  <a:schemeClr val="bg1"/>
                </a:solidFill>
              </a:rPr>
              <a:t>Rufus</a:t>
            </a:r>
            <a:r>
              <a:rPr lang="en-US" sz="5000" dirty="0">
                <a:solidFill>
                  <a:schemeClr val="bg1"/>
                </a:solidFill>
              </a:rPr>
              <a:t>: Simon the Cyrene (carried JC’s cross) identified as the father of Alexander &amp; Rufus, MK. 15:21 </a:t>
            </a:r>
            <a:r>
              <a:rPr lang="en-US" sz="1800" dirty="0">
                <a:solidFill>
                  <a:schemeClr val="bg1"/>
                </a:solidFill>
              </a:rPr>
              <a:t>(wrote to Romans), </a:t>
            </a:r>
            <a:r>
              <a:rPr lang="en-US" sz="5000" dirty="0">
                <a:solidFill>
                  <a:schemeClr val="bg1"/>
                </a:solidFill>
              </a:rPr>
              <a:t>like a mother to Paul</a:t>
            </a:r>
          </a:p>
        </p:txBody>
      </p:sp>
    </p:spTree>
    <p:extLst>
      <p:ext uri="{BB962C8B-B14F-4D97-AF65-F5344CB8AC3E}">
        <p14:creationId xmlns:p14="http://schemas.microsoft.com/office/powerpoint/2010/main" val="2134069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2. Greetings to Roman Christians   3-16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14: house church members?</a:t>
            </a:r>
          </a:p>
          <a:p>
            <a:r>
              <a:rPr lang="en-US" sz="5000" dirty="0">
                <a:solidFill>
                  <a:schemeClr val="bg1"/>
                </a:solidFill>
              </a:rPr>
              <a:t>15: house church members?</a:t>
            </a:r>
          </a:p>
          <a:p>
            <a:r>
              <a:rPr lang="en-US" sz="5000" dirty="0">
                <a:solidFill>
                  <a:schemeClr val="bg1"/>
                </a:solidFill>
              </a:rPr>
              <a:t>16: Kiss: common greeting in those days</a:t>
            </a:r>
          </a:p>
          <a:p>
            <a:r>
              <a:rPr lang="en-US" sz="5000" dirty="0">
                <a:solidFill>
                  <a:schemeClr val="bg1"/>
                </a:solidFill>
              </a:rPr>
              <a:t>“of Christ” – belonging to Christ</a:t>
            </a:r>
          </a:p>
        </p:txBody>
      </p:sp>
    </p:spTree>
    <p:extLst>
      <p:ext uri="{BB962C8B-B14F-4D97-AF65-F5344CB8AC3E}">
        <p14:creationId xmlns:p14="http://schemas.microsoft.com/office/powerpoint/2010/main" val="306273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3. Warning about Dissension      17-20a</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Abrupt change – Tertius might have paused to read what was written; Paul had a few more things to add before he finished</a:t>
            </a:r>
          </a:p>
          <a:p>
            <a:r>
              <a:rPr lang="en-US" sz="5000" dirty="0">
                <a:solidFill>
                  <a:schemeClr val="bg1"/>
                </a:solidFill>
              </a:rPr>
              <a:t>17: beg, beseech, plead, urge; Ch. 14,15 encouraged them to accept fellow Chr., now tells them to turn away from some; division: dissensions; offenses: hindrances; mark &amp; avoid: formal withdrawal might be included</a:t>
            </a:r>
          </a:p>
        </p:txBody>
      </p:sp>
    </p:spTree>
    <p:extLst>
      <p:ext uri="{BB962C8B-B14F-4D97-AF65-F5344CB8AC3E}">
        <p14:creationId xmlns:p14="http://schemas.microsoft.com/office/powerpoint/2010/main" val="3274333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3. Warning about Dissension      17-20a</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18: teachers of error not concerned about glorifying Jesus or edifying people; unsuspecting: innocent, guileless; </a:t>
            </a:r>
            <a:r>
              <a:rPr lang="en-US" sz="5000" cap="small" dirty="0" err="1">
                <a:solidFill>
                  <a:schemeClr val="bg1"/>
                </a:solidFill>
              </a:rPr>
              <a:t>niv</a:t>
            </a:r>
            <a:r>
              <a:rPr lang="en-US" sz="5000" dirty="0">
                <a:solidFill>
                  <a:schemeClr val="bg1"/>
                </a:solidFill>
              </a:rPr>
              <a:t> naïve</a:t>
            </a:r>
          </a:p>
          <a:p>
            <a:r>
              <a:rPr lang="en-US" sz="5000" dirty="0">
                <a:solidFill>
                  <a:schemeClr val="bg1"/>
                </a:solidFill>
              </a:rPr>
              <a:t>19: did not have in mind R Chr. as easily deceived. Innocent: unmixed, pure</a:t>
            </a:r>
          </a:p>
          <a:p>
            <a:r>
              <a:rPr lang="en-US" sz="5000" dirty="0">
                <a:solidFill>
                  <a:schemeClr val="bg1"/>
                </a:solidFill>
              </a:rPr>
              <a:t>20a: crush: total defeat; reminder of promise in Gen. 3:15; Satan behind smooth talkers</a:t>
            </a:r>
          </a:p>
        </p:txBody>
      </p:sp>
    </p:spTree>
    <p:extLst>
      <p:ext uri="{BB962C8B-B14F-4D97-AF65-F5344CB8AC3E}">
        <p14:creationId xmlns:p14="http://schemas.microsoft.com/office/powerpoint/2010/main" val="4235254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4. Greetings from Coworkers      20b-24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20b: if we follow P’s admonitions regarding error, we will have victory &amp; grace</a:t>
            </a:r>
          </a:p>
          <a:p>
            <a:r>
              <a:rPr lang="en-US" sz="5000" dirty="0">
                <a:solidFill>
                  <a:schemeClr val="bg1"/>
                </a:solidFill>
              </a:rPr>
              <a:t>21: Chr. in Corinth to Chr. in Rome; dictating letter in the home of </a:t>
            </a:r>
            <a:r>
              <a:rPr lang="en-US" sz="5000" u="sng" dirty="0">
                <a:solidFill>
                  <a:schemeClr val="bg1"/>
                </a:solidFill>
              </a:rPr>
              <a:t>Gaius</a:t>
            </a:r>
            <a:r>
              <a:rPr lang="en-US" sz="5000" dirty="0">
                <a:solidFill>
                  <a:schemeClr val="bg1"/>
                </a:solidFill>
              </a:rPr>
              <a:t> while others listened; </a:t>
            </a:r>
            <a:r>
              <a:rPr lang="en-US" sz="5000" u="sng" dirty="0">
                <a:solidFill>
                  <a:schemeClr val="bg1"/>
                </a:solidFill>
              </a:rPr>
              <a:t>Timothy</a:t>
            </a:r>
            <a:r>
              <a:rPr lang="en-US" sz="5000" dirty="0">
                <a:solidFill>
                  <a:schemeClr val="bg1"/>
                </a:solidFill>
              </a:rPr>
              <a:t>, young man converted by P; </a:t>
            </a:r>
            <a:r>
              <a:rPr lang="en-US" sz="5000" u="sng" dirty="0">
                <a:solidFill>
                  <a:schemeClr val="bg1"/>
                </a:solidFill>
              </a:rPr>
              <a:t>Lucius</a:t>
            </a:r>
            <a:r>
              <a:rPr lang="en-US" sz="5000" dirty="0">
                <a:solidFill>
                  <a:schemeClr val="bg1"/>
                </a:solidFill>
              </a:rPr>
              <a:t>, could be Dr. Luke (Gentile, Col. 4:10, 11, 14); kinsman – maybe all Jews. If this is true, not Luke.</a:t>
            </a:r>
          </a:p>
        </p:txBody>
      </p:sp>
    </p:spTree>
    <p:extLst>
      <p:ext uri="{BB962C8B-B14F-4D97-AF65-F5344CB8AC3E}">
        <p14:creationId xmlns:p14="http://schemas.microsoft.com/office/powerpoint/2010/main" val="927026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4. Greetings from Coworkers      20b-24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22: only scribe of Paul to write a note. Paul dictated all letters</a:t>
            </a:r>
          </a:p>
          <a:p>
            <a:r>
              <a:rPr lang="en-US" sz="5000" dirty="0">
                <a:solidFill>
                  <a:schemeClr val="bg1"/>
                </a:solidFill>
              </a:rPr>
              <a:t>23: </a:t>
            </a:r>
            <a:r>
              <a:rPr lang="en-US" sz="5000" dirty="0" err="1">
                <a:solidFill>
                  <a:schemeClr val="bg1"/>
                </a:solidFill>
              </a:rPr>
              <a:t>Gauis</a:t>
            </a:r>
            <a:r>
              <a:rPr lang="en-US" sz="5000" dirty="0">
                <a:solidFill>
                  <a:schemeClr val="bg1"/>
                </a:solidFill>
              </a:rPr>
              <a:t> baptized by Paul in Corinth, 1 Cor. 1:14; </a:t>
            </a:r>
            <a:r>
              <a:rPr lang="en-US" sz="5000" u="sng" dirty="0">
                <a:solidFill>
                  <a:schemeClr val="bg1"/>
                </a:solidFill>
              </a:rPr>
              <a:t>Erastus</a:t>
            </a:r>
            <a:r>
              <a:rPr lang="en-US" sz="5000" dirty="0">
                <a:solidFill>
                  <a:schemeClr val="bg1"/>
                </a:solidFill>
              </a:rPr>
              <a:t>, treasurer, dir. of public works; </a:t>
            </a:r>
            <a:r>
              <a:rPr lang="en-US" sz="5000" u="sng" dirty="0">
                <a:solidFill>
                  <a:schemeClr val="bg1"/>
                </a:solidFill>
              </a:rPr>
              <a:t>Quartus</a:t>
            </a:r>
            <a:r>
              <a:rPr lang="en-US" sz="5000" dirty="0">
                <a:solidFill>
                  <a:schemeClr val="bg1"/>
                </a:solidFill>
              </a:rPr>
              <a:t>, fourth. Maybe younger brother of </a:t>
            </a:r>
            <a:r>
              <a:rPr lang="en-US" sz="5000" u="sng" dirty="0">
                <a:solidFill>
                  <a:schemeClr val="bg1"/>
                </a:solidFill>
              </a:rPr>
              <a:t>Tertius</a:t>
            </a:r>
            <a:r>
              <a:rPr lang="en-US" sz="5000" dirty="0">
                <a:solidFill>
                  <a:schemeClr val="bg1"/>
                </a:solidFill>
              </a:rPr>
              <a:t>, third; could be slaves/former, numbering was a common practice. Would’ve been well known in Rome</a:t>
            </a:r>
          </a:p>
        </p:txBody>
      </p:sp>
    </p:spTree>
    <p:extLst>
      <p:ext uri="{BB962C8B-B14F-4D97-AF65-F5344CB8AC3E}">
        <p14:creationId xmlns:p14="http://schemas.microsoft.com/office/powerpoint/2010/main" val="2205494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Jews Exposed – Romans 2:1-11</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 Both groups were travelling down same road; Greek word for ‘judge’ 4x in v. 1</a:t>
            </a:r>
          </a:p>
          <a:p>
            <a:r>
              <a:rPr lang="en-US" sz="5000" dirty="0">
                <a:solidFill>
                  <a:schemeClr val="bg1"/>
                </a:solidFill>
              </a:rPr>
              <a:t>2: “we know” presumes all readers agree</a:t>
            </a:r>
          </a:p>
          <a:p>
            <a:r>
              <a:rPr lang="en-US" sz="5000" dirty="0">
                <a:solidFill>
                  <a:schemeClr val="bg1"/>
                </a:solidFill>
              </a:rPr>
              <a:t>3: Man: GK: human being. Many Jews thought they would escape Judgment because they simply were Jews.</a:t>
            </a:r>
          </a:p>
          <a:p>
            <a:r>
              <a:rPr lang="en-US" sz="5000" dirty="0">
                <a:solidFill>
                  <a:schemeClr val="bg1"/>
                </a:solidFill>
              </a:rPr>
              <a:t>4: God gave Jewish people time to repent instead of immediately placing judgment</a:t>
            </a:r>
          </a:p>
        </p:txBody>
      </p:sp>
    </p:spTree>
    <p:extLst>
      <p:ext uri="{BB962C8B-B14F-4D97-AF65-F5344CB8AC3E}">
        <p14:creationId xmlns:p14="http://schemas.microsoft.com/office/powerpoint/2010/main" val="3980647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4. Greetings from Coworkers      20b-24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24: simple closing</a:t>
            </a:r>
          </a:p>
        </p:txBody>
      </p:sp>
    </p:spTree>
    <p:extLst>
      <p:ext uri="{BB962C8B-B14F-4D97-AF65-F5344CB8AC3E}">
        <p14:creationId xmlns:p14="http://schemas.microsoft.com/office/powerpoint/2010/main" val="2882474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5. Final Doxology                             25-27</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Maybe written by Paul</a:t>
            </a:r>
          </a:p>
          <a:p>
            <a:r>
              <a:rPr lang="en-US" sz="5000" dirty="0">
                <a:solidFill>
                  <a:schemeClr val="bg1"/>
                </a:solidFill>
              </a:rPr>
              <a:t>25-26: God is able to establish us; my gospel: committed to Paul; mystery: unknown in the past but now revealed; nations is also the GK word for Gentiles.</a:t>
            </a:r>
          </a:p>
          <a:p>
            <a:r>
              <a:rPr lang="en-US" sz="5000" dirty="0">
                <a:solidFill>
                  <a:schemeClr val="bg1"/>
                </a:solidFill>
              </a:rPr>
              <a:t>27: in all he did, Paul wanted to glorify God. Barclay: “Long argument in the letter to the Romans comes to an end in a song of praise.”</a:t>
            </a:r>
          </a:p>
        </p:txBody>
      </p:sp>
    </p:spTree>
    <p:extLst>
      <p:ext uri="{BB962C8B-B14F-4D97-AF65-F5344CB8AC3E}">
        <p14:creationId xmlns:p14="http://schemas.microsoft.com/office/powerpoint/2010/main" val="3922880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637898"/>
            <a:ext cx="12191998" cy="6602759"/>
          </a:xfrm>
        </p:spPr>
        <p:txBody>
          <a:bodyPr>
            <a:noAutofit/>
          </a:bodyPr>
          <a:lstStyle/>
          <a:p>
            <a:pPr marL="914400" indent="-914400">
              <a:buFont typeface="+mj-lt"/>
              <a:buAutoNum type="arabicPeriod"/>
            </a:pPr>
            <a:r>
              <a:rPr lang="en-US" sz="4000" dirty="0">
                <a:solidFill>
                  <a:schemeClr val="bg1"/>
                </a:solidFill>
              </a:rPr>
              <a:t>It is a true blessing to have many faithful friends in the Gospel. Christian friends make the best friends. Let us work together </a:t>
            </a:r>
            <a:r>
              <a:rPr lang="en-US" sz="4000">
                <a:solidFill>
                  <a:schemeClr val="bg1"/>
                </a:solidFill>
              </a:rPr>
              <a:t>with our </a:t>
            </a:r>
            <a:r>
              <a:rPr lang="en-US" sz="4000" dirty="0">
                <a:solidFill>
                  <a:schemeClr val="bg1"/>
                </a:solidFill>
              </a:rPr>
              <a:t>friends in the Kingdom.</a:t>
            </a:r>
          </a:p>
          <a:p>
            <a:pPr marL="914400" indent="-914400">
              <a:buFont typeface="+mj-lt"/>
              <a:buAutoNum type="arabicPeriod"/>
            </a:pPr>
            <a:r>
              <a:rPr lang="en-US" sz="4000" dirty="0">
                <a:solidFill>
                  <a:schemeClr val="bg1"/>
                </a:solidFill>
              </a:rPr>
              <a:t>It is of utmost importance to “mark those that cause divisions and offenses and avoid them.” This is not always easy to do and sometimes it involves severing friendships. However, it must be done.</a:t>
            </a:r>
          </a:p>
          <a:p>
            <a:pPr marL="914400" indent="-914400">
              <a:buFont typeface="+mj-lt"/>
              <a:buAutoNum type="arabicPeriod"/>
            </a:pPr>
            <a:r>
              <a:rPr lang="en-US" sz="4000" dirty="0">
                <a:solidFill>
                  <a:schemeClr val="bg1"/>
                </a:solidFill>
              </a:rPr>
              <a:t>There are many blessings to being a Christian. One of them is having brothers and sisters all over the world; it brings us great joy to know we are not alone in this battle for the right.</a:t>
            </a:r>
          </a:p>
        </p:txBody>
      </p:sp>
    </p:spTree>
    <p:extLst>
      <p:ext uri="{BB962C8B-B14F-4D97-AF65-F5344CB8AC3E}">
        <p14:creationId xmlns:p14="http://schemas.microsoft.com/office/powerpoint/2010/main" val="2944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6858000"/>
          </a:xfrm>
        </p:spPr>
        <p:txBody>
          <a:bodyPr>
            <a:normAutofit/>
          </a:bodyPr>
          <a:lstStyle/>
          <a:p>
            <a:pPr algn="ctr"/>
            <a:r>
              <a:rPr lang="en-US" sz="6600" dirty="0">
                <a:solidFill>
                  <a:schemeClr val="bg1"/>
                </a:solidFill>
              </a:rPr>
              <a:t>For a copy of these notes:</a:t>
            </a:r>
            <a:br>
              <a:rPr lang="en-US" sz="6600" dirty="0">
                <a:solidFill>
                  <a:schemeClr val="bg1"/>
                </a:solidFill>
              </a:rPr>
            </a:br>
            <a:br>
              <a:rPr lang="en-US" sz="6600" dirty="0">
                <a:solidFill>
                  <a:schemeClr val="bg1"/>
                </a:solidFill>
              </a:rPr>
            </a:br>
            <a:r>
              <a:rPr lang="en-US" sz="6000" dirty="0">
                <a:solidFill>
                  <a:schemeClr val="bg1"/>
                </a:solidFill>
              </a:rPr>
              <a:t>thejustinreedshow.com/bibleresources</a:t>
            </a:r>
            <a:br>
              <a:rPr lang="en-US" sz="6000" dirty="0">
                <a:solidFill>
                  <a:schemeClr val="bg1"/>
                </a:solidFill>
              </a:rPr>
            </a:br>
            <a:r>
              <a:rPr lang="en-US" sz="6000" b="1" dirty="0">
                <a:solidFill>
                  <a:schemeClr val="bg1"/>
                </a:solidFill>
              </a:rPr>
              <a:t>or</a:t>
            </a:r>
            <a:r>
              <a:rPr lang="en-US" sz="6000" dirty="0">
                <a:solidFill>
                  <a:schemeClr val="bg1"/>
                </a:solidFill>
              </a:rPr>
              <a:t> </a:t>
            </a:r>
            <a:br>
              <a:rPr lang="en-US" sz="6000" dirty="0">
                <a:solidFill>
                  <a:schemeClr val="bg1"/>
                </a:solidFill>
              </a:rPr>
            </a:br>
            <a:r>
              <a:rPr lang="en-US" sz="6000" dirty="0">
                <a:solidFill>
                  <a:schemeClr val="bg1"/>
                </a:solidFill>
              </a:rPr>
              <a:t>Google: Justin Reed Bible</a:t>
            </a:r>
            <a:br>
              <a:rPr lang="en-US" sz="6600" dirty="0">
                <a:solidFill>
                  <a:schemeClr val="bg1"/>
                </a:solidFill>
              </a:rPr>
            </a:br>
            <a:br>
              <a:rPr lang="en-US" sz="6600">
                <a:solidFill>
                  <a:schemeClr val="bg1"/>
                </a:solidFill>
              </a:rPr>
            </a:br>
            <a:r>
              <a:rPr lang="en-US" sz="6600">
                <a:solidFill>
                  <a:schemeClr val="bg1"/>
                </a:solidFill>
              </a:rPr>
              <a:t>Class </a:t>
            </a:r>
            <a:r>
              <a:rPr lang="en-US" sz="6600" dirty="0">
                <a:solidFill>
                  <a:schemeClr val="bg1"/>
                </a:solidFill>
              </a:rPr>
              <a:t>Notes &gt; Notes &amp; PowerPoint</a:t>
            </a:r>
          </a:p>
        </p:txBody>
      </p:sp>
    </p:spTree>
    <p:extLst>
      <p:ext uri="{BB962C8B-B14F-4D97-AF65-F5344CB8AC3E}">
        <p14:creationId xmlns:p14="http://schemas.microsoft.com/office/powerpoint/2010/main" val="3160915446"/>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5D7EE40-CFB1-411B-B9A5-3D4A940C3B0F}"/>
              </a:ext>
            </a:extLst>
          </p:cNvPr>
          <p:cNvSpPr>
            <a:spLocks noGrp="1"/>
          </p:cNvSpPr>
          <p:nvPr>
            <p:ph idx="1"/>
          </p:nvPr>
        </p:nvSpPr>
        <p:spPr>
          <a:xfrm>
            <a:off x="838200" y="1253331"/>
            <a:ext cx="10515600" cy="4351338"/>
          </a:xfrm>
        </p:spPr>
        <p:txBody>
          <a:bodyPr/>
          <a:lstStyle/>
          <a:p>
            <a:pPr marL="0" indent="0" algn="ctr">
              <a:buNone/>
            </a:pPr>
            <a:r>
              <a:rPr lang="en-US" dirty="0">
                <a:solidFill>
                  <a:srgbClr val="FFFF00"/>
                </a:solidFill>
              </a:rPr>
              <a:t>Sermons © 2020-2021 Justin D. Reed</a:t>
            </a:r>
            <a:br>
              <a:rPr lang="en-US" dirty="0">
                <a:solidFill>
                  <a:srgbClr val="FFFF00"/>
                </a:solidFill>
              </a:rPr>
            </a:br>
            <a:r>
              <a:rPr lang="en-US" dirty="0">
                <a:solidFill>
                  <a:srgbClr val="FFFF00"/>
                </a:solidFill>
              </a:rPr>
              <a:t>Presentation © 2021 Justin D. Reed</a:t>
            </a:r>
          </a:p>
          <a:p>
            <a:pPr marL="0" indent="0" algn="ctr">
              <a:buNone/>
            </a:pPr>
            <a:endParaRPr lang="en-US" dirty="0">
              <a:solidFill>
                <a:srgbClr val="FFFF00"/>
              </a:solidFill>
            </a:endParaRPr>
          </a:p>
          <a:p>
            <a:pPr marL="0" indent="0" algn="ctr">
              <a:buNone/>
            </a:pPr>
            <a:r>
              <a:rPr lang="en-US" dirty="0">
                <a:solidFill>
                  <a:srgbClr val="FFFF00"/>
                </a:solidFill>
              </a:rPr>
              <a:t>Provided free through Justin Reed’s Bible Resources</a:t>
            </a:r>
            <a:br>
              <a:rPr lang="en-US" dirty="0">
                <a:solidFill>
                  <a:srgbClr val="FFFF00"/>
                </a:solidFill>
              </a:rPr>
            </a:br>
            <a:r>
              <a:rPr lang="en-US" dirty="0">
                <a:solidFill>
                  <a:srgbClr val="FFFF00"/>
                </a:solidFill>
              </a:rPr>
              <a:t>Post Office Box 292, Woodbury TN 37190</a:t>
            </a:r>
            <a:br>
              <a:rPr lang="en-US" dirty="0">
                <a:solidFill>
                  <a:srgbClr val="FFFF00"/>
                </a:solidFill>
              </a:rPr>
            </a:br>
            <a:r>
              <a:rPr lang="en-US" dirty="0">
                <a:solidFill>
                  <a:srgbClr val="FFFF00"/>
                </a:solidFill>
              </a:rPr>
              <a:t>thejustinreedshow.com/</a:t>
            </a:r>
            <a:r>
              <a:rPr lang="en-US" dirty="0" err="1">
                <a:solidFill>
                  <a:srgbClr val="FFFF00"/>
                </a:solidFill>
              </a:rPr>
              <a:t>bibleresources</a:t>
            </a:r>
            <a:endParaRPr lang="en-US" dirty="0">
              <a:solidFill>
                <a:srgbClr val="FFFF00"/>
              </a:solidFill>
            </a:endParaRPr>
          </a:p>
          <a:p>
            <a:pPr marL="0" indent="0" algn="ctr">
              <a:buNone/>
            </a:pPr>
            <a:endParaRPr lang="en-US" dirty="0">
              <a:solidFill>
                <a:srgbClr val="FFFF00"/>
              </a:solidFill>
            </a:endParaRPr>
          </a:p>
          <a:p>
            <a:pPr marL="0" indent="0" algn="ctr">
              <a:buNone/>
            </a:pPr>
            <a:r>
              <a:rPr lang="en-US" dirty="0">
                <a:solidFill>
                  <a:srgbClr val="FFFF00"/>
                </a:solidFill>
              </a:rPr>
              <a:t>“To God be the Glory!”</a:t>
            </a:r>
          </a:p>
          <a:p>
            <a:pPr marL="0" indent="0" algn="ctr">
              <a:buNone/>
            </a:pPr>
            <a:r>
              <a:rPr lang="en-US" dirty="0">
                <a:solidFill>
                  <a:srgbClr val="FFFF00"/>
                </a:solidFill>
              </a:rPr>
              <a:t>169</a:t>
            </a:r>
          </a:p>
        </p:txBody>
      </p:sp>
    </p:spTree>
    <p:extLst>
      <p:ext uri="{BB962C8B-B14F-4D97-AF65-F5344CB8AC3E}">
        <p14:creationId xmlns:p14="http://schemas.microsoft.com/office/powerpoint/2010/main" val="2876965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Jews Exposed – Romans 2:1-11</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5: Hardness/stubbornness. Medical term: sclerosis. Arteriosclerosis – hardening arteries</a:t>
            </a:r>
          </a:p>
          <a:p>
            <a:r>
              <a:rPr lang="en-US" sz="5000" dirty="0">
                <a:solidFill>
                  <a:schemeClr val="bg1"/>
                </a:solidFill>
              </a:rPr>
              <a:t>6: judgment acc. to our deeds, cf. 2 Cor. 5:10</a:t>
            </a:r>
          </a:p>
          <a:p>
            <a:r>
              <a:rPr lang="en-US" sz="5000" dirty="0">
                <a:solidFill>
                  <a:schemeClr val="bg1"/>
                </a:solidFill>
              </a:rPr>
              <a:t>7: seek 3 things; contrast with self-seekers, 8</a:t>
            </a:r>
          </a:p>
          <a:p>
            <a:r>
              <a:rPr lang="en-US" sz="5000" dirty="0">
                <a:solidFill>
                  <a:schemeClr val="bg1"/>
                </a:solidFill>
              </a:rPr>
              <a:t>8: lit. </a:t>
            </a:r>
            <a:r>
              <a:rPr lang="en-US" sz="5000">
                <a:solidFill>
                  <a:schemeClr val="bg1"/>
                </a:solidFill>
              </a:rPr>
              <a:t>demean </a:t>
            </a:r>
            <a:r>
              <a:rPr lang="en-US" sz="5000" dirty="0">
                <a:solidFill>
                  <a:schemeClr val="bg1"/>
                </a:solidFill>
              </a:rPr>
              <a:t>themselves for gain; wrath &amp; indignation – 2 GK words for ‘anger’</a:t>
            </a:r>
          </a:p>
          <a:p>
            <a:r>
              <a:rPr lang="en-US" sz="5000" dirty="0">
                <a:solidFill>
                  <a:schemeClr val="bg1"/>
                </a:solidFill>
              </a:rPr>
              <a:t>9: repeats v. 7-8 in reverse order plus the fate of the wicked</a:t>
            </a:r>
          </a:p>
        </p:txBody>
      </p:sp>
    </p:spTree>
    <p:extLst>
      <p:ext uri="{BB962C8B-B14F-4D97-AF65-F5344CB8AC3E}">
        <p14:creationId xmlns:p14="http://schemas.microsoft.com/office/powerpoint/2010/main" val="506833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Jews Exposed – Romans 2:1-11</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10: peace with God and man</a:t>
            </a:r>
          </a:p>
          <a:p>
            <a:r>
              <a:rPr lang="en-US" sz="5000" dirty="0">
                <a:solidFill>
                  <a:schemeClr val="bg1"/>
                </a:solidFill>
              </a:rPr>
              <a:t>11: partiality – compound in GK: </a:t>
            </a:r>
            <a:r>
              <a:rPr lang="en-US" sz="5000" i="1" dirty="0">
                <a:solidFill>
                  <a:schemeClr val="bg1"/>
                </a:solidFill>
              </a:rPr>
              <a:t>face</a:t>
            </a:r>
            <a:r>
              <a:rPr lang="en-US" sz="5000" dirty="0">
                <a:solidFill>
                  <a:schemeClr val="bg1"/>
                </a:solidFill>
              </a:rPr>
              <a:t> + </a:t>
            </a:r>
            <a:r>
              <a:rPr lang="en-US" sz="5000" i="1" dirty="0">
                <a:solidFill>
                  <a:schemeClr val="bg1"/>
                </a:solidFill>
              </a:rPr>
              <a:t>receive</a:t>
            </a:r>
            <a:r>
              <a:rPr lang="en-US" sz="5000" dirty="0">
                <a:solidFill>
                  <a:schemeClr val="bg1"/>
                </a:solidFill>
              </a:rPr>
              <a:t>; lit. </a:t>
            </a:r>
            <a:r>
              <a:rPr lang="en-US" sz="5000" i="1" dirty="0">
                <a:solidFill>
                  <a:schemeClr val="bg1"/>
                </a:solidFill>
              </a:rPr>
              <a:t>to receive one’s face or someone by their face</a:t>
            </a:r>
            <a:endParaRPr lang="en-US" sz="5000" dirty="0">
              <a:solidFill>
                <a:schemeClr val="bg1"/>
              </a:solidFill>
            </a:endParaRPr>
          </a:p>
        </p:txBody>
      </p:sp>
    </p:spTree>
    <p:extLst>
      <p:ext uri="{BB962C8B-B14F-4D97-AF65-F5344CB8AC3E}">
        <p14:creationId xmlns:p14="http://schemas.microsoft.com/office/powerpoint/2010/main" val="2043500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Righteous Judgment of God </a:t>
            </a:r>
            <a:r>
              <a:rPr lang="en-US" sz="5300" dirty="0">
                <a:solidFill>
                  <a:schemeClr val="bg1"/>
                </a:solidFill>
              </a:rPr>
              <a:t>12-16</a:t>
            </a:r>
            <a:endParaRPr lang="en-US" sz="6600" dirty="0">
              <a:solidFill>
                <a:schemeClr val="bg1"/>
              </a:solidFill>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lnSpcReduction="10000"/>
          </a:bodyPr>
          <a:lstStyle/>
          <a:p>
            <a:r>
              <a:rPr lang="en-US" sz="5000" dirty="0">
                <a:solidFill>
                  <a:schemeClr val="bg1"/>
                </a:solidFill>
              </a:rPr>
              <a:t>12: 1</a:t>
            </a:r>
            <a:r>
              <a:rPr lang="en-US" sz="5000" baseline="30000" dirty="0">
                <a:solidFill>
                  <a:schemeClr val="bg1"/>
                </a:solidFill>
              </a:rPr>
              <a:t>st</a:t>
            </a:r>
            <a:r>
              <a:rPr lang="en-US" sz="5000" dirty="0">
                <a:solidFill>
                  <a:schemeClr val="bg1"/>
                </a:solidFill>
              </a:rPr>
              <a:t> use of “law” in Romans</a:t>
            </a:r>
          </a:p>
          <a:p>
            <a:r>
              <a:rPr lang="en-US" sz="5000" dirty="0">
                <a:solidFill>
                  <a:schemeClr val="bg1"/>
                </a:solidFill>
              </a:rPr>
              <a:t>13: hearing not enough, must also do it</a:t>
            </a:r>
          </a:p>
          <a:p>
            <a:r>
              <a:rPr lang="en-US" sz="5000" dirty="0">
                <a:solidFill>
                  <a:schemeClr val="bg1"/>
                </a:solidFill>
              </a:rPr>
              <a:t>14: followed same principles of the Law yet they didn’t have the Law. By nature: </a:t>
            </a:r>
            <a:r>
              <a:rPr lang="en-US" sz="5000" i="1" dirty="0">
                <a:solidFill>
                  <a:schemeClr val="bg1"/>
                </a:solidFill>
              </a:rPr>
              <a:t>don’t kill, steal, commit adultery, etc. </a:t>
            </a:r>
            <a:endParaRPr lang="en-US" sz="5000" dirty="0">
              <a:solidFill>
                <a:schemeClr val="bg1"/>
              </a:solidFill>
            </a:endParaRPr>
          </a:p>
          <a:p>
            <a:r>
              <a:rPr lang="en-US" sz="5000" dirty="0">
                <a:solidFill>
                  <a:schemeClr val="bg1"/>
                </a:solidFill>
              </a:rPr>
              <a:t>15: </a:t>
            </a:r>
            <a:r>
              <a:rPr lang="en-US" sz="4400" dirty="0">
                <a:solidFill>
                  <a:schemeClr val="bg1"/>
                </a:solidFill>
              </a:rPr>
              <a:t>C.S. Lewis</a:t>
            </a:r>
            <a:r>
              <a:rPr lang="en-US" sz="5000" dirty="0">
                <a:solidFill>
                  <a:schemeClr val="bg1"/>
                </a:solidFill>
              </a:rPr>
              <a:t>: “human beings all over the earth have this curious idea that they ought to behave in a certain way, and can not get rid of it”</a:t>
            </a:r>
          </a:p>
        </p:txBody>
      </p:sp>
    </p:spTree>
    <p:extLst>
      <p:ext uri="{BB962C8B-B14F-4D97-AF65-F5344CB8AC3E}">
        <p14:creationId xmlns:p14="http://schemas.microsoft.com/office/powerpoint/2010/main" val="2289289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Righteous Judgment of God </a:t>
            </a:r>
            <a:r>
              <a:rPr lang="en-US" sz="5300" dirty="0">
                <a:solidFill>
                  <a:schemeClr val="bg1"/>
                </a:solidFill>
              </a:rPr>
              <a:t>12-16</a:t>
            </a:r>
            <a:endParaRPr lang="en-US" sz="6600" dirty="0">
              <a:solidFill>
                <a:schemeClr val="bg1"/>
              </a:solidFill>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16: who will judge? God through Jesus Christ. My gospel: in a sense, God made it his own.</a:t>
            </a:r>
          </a:p>
        </p:txBody>
      </p:sp>
    </p:spTree>
    <p:extLst>
      <p:ext uri="{BB962C8B-B14F-4D97-AF65-F5344CB8AC3E}">
        <p14:creationId xmlns:p14="http://schemas.microsoft.com/office/powerpoint/2010/main" val="3954476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3. Disobedience of the Jews 17-24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 addresses fact that Jews considered themselves better than the Gentiles</a:t>
            </a:r>
          </a:p>
          <a:p>
            <a:r>
              <a:rPr lang="en-US" sz="5000" dirty="0">
                <a:solidFill>
                  <a:schemeClr val="bg1"/>
                </a:solidFill>
              </a:rPr>
              <a:t>17: if – </a:t>
            </a:r>
            <a:r>
              <a:rPr lang="en-US" sz="5000" dirty="0" err="1">
                <a:solidFill>
                  <a:schemeClr val="bg1"/>
                </a:solidFill>
              </a:rPr>
              <a:t>ei</a:t>
            </a:r>
            <a:r>
              <a:rPr lang="en-US" sz="5000" dirty="0">
                <a:solidFill>
                  <a:schemeClr val="bg1"/>
                </a:solidFill>
              </a:rPr>
              <a:t> – assuming condition is fulfilled</a:t>
            </a:r>
          </a:p>
          <a:p>
            <a:r>
              <a:rPr lang="en-US" sz="5000" dirty="0">
                <a:solidFill>
                  <a:schemeClr val="bg1"/>
                </a:solidFill>
              </a:rPr>
              <a:t>18: not just having but conscious of precepts</a:t>
            </a:r>
          </a:p>
          <a:p>
            <a:r>
              <a:rPr lang="en-US" sz="5000" dirty="0">
                <a:solidFill>
                  <a:schemeClr val="bg1"/>
                </a:solidFill>
              </a:rPr>
              <a:t>19,20: descriptions not flattering </a:t>
            </a:r>
            <a:r>
              <a:rPr lang="en-US" dirty="0">
                <a:solidFill>
                  <a:schemeClr val="bg1"/>
                </a:solidFill>
              </a:rPr>
              <a:t>or</a:t>
            </a:r>
            <a:r>
              <a:rPr lang="en-US" sz="5000" dirty="0">
                <a:solidFill>
                  <a:schemeClr val="bg1"/>
                </a:solidFill>
              </a:rPr>
              <a:t> inaccurate</a:t>
            </a:r>
          </a:p>
          <a:p>
            <a:r>
              <a:rPr lang="en-US" sz="5000" dirty="0">
                <a:solidFill>
                  <a:schemeClr val="bg1"/>
                </a:solidFill>
              </a:rPr>
              <a:t>21,22: “Do you not work on yourself as well?” Steal: GK: </a:t>
            </a:r>
            <a:r>
              <a:rPr lang="en-US" sz="5000" dirty="0" err="1">
                <a:solidFill>
                  <a:schemeClr val="bg1"/>
                </a:solidFill>
              </a:rPr>
              <a:t>kleptó</a:t>
            </a:r>
            <a:r>
              <a:rPr lang="en-US" sz="5000" dirty="0">
                <a:solidFill>
                  <a:schemeClr val="bg1"/>
                </a:solidFill>
              </a:rPr>
              <a:t> - kleptomaniac</a:t>
            </a:r>
          </a:p>
        </p:txBody>
      </p:sp>
    </p:spTree>
    <p:extLst>
      <p:ext uri="{BB962C8B-B14F-4D97-AF65-F5344CB8AC3E}">
        <p14:creationId xmlns:p14="http://schemas.microsoft.com/office/powerpoint/2010/main" val="375439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3. Disobedience of the Jews 17-24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23: Jews given many advantages but these assets became liabilities</a:t>
            </a:r>
          </a:p>
          <a:p>
            <a:r>
              <a:rPr lang="en-US" sz="5000" dirty="0">
                <a:solidFill>
                  <a:schemeClr val="bg1"/>
                </a:solidFill>
              </a:rPr>
              <a:t>24: Quotes Isaiah 52:5: Gentiles were mocking God because they thought He was unable to protect His people</a:t>
            </a:r>
          </a:p>
        </p:txBody>
      </p:sp>
    </p:spTree>
    <p:extLst>
      <p:ext uri="{BB962C8B-B14F-4D97-AF65-F5344CB8AC3E}">
        <p14:creationId xmlns:p14="http://schemas.microsoft.com/office/powerpoint/2010/main" val="3963436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fontScale="90000"/>
          </a:bodyPr>
          <a:lstStyle/>
          <a:p>
            <a:r>
              <a:rPr lang="en-US" sz="6600" dirty="0">
                <a:solidFill>
                  <a:schemeClr val="bg1"/>
                </a:solidFill>
              </a:rPr>
              <a:t>4. True Circumcision of the Heart 25-29</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Jews: 2 things above all: Law, circumcision</a:t>
            </a:r>
          </a:p>
          <a:p>
            <a:r>
              <a:rPr lang="en-US" sz="5000" dirty="0">
                <a:solidFill>
                  <a:schemeClr val="bg1"/>
                </a:solidFill>
              </a:rPr>
              <a:t>25: circumcision: GK: compound </a:t>
            </a:r>
            <a:r>
              <a:rPr lang="en-US" sz="5000" i="1" dirty="0">
                <a:solidFill>
                  <a:schemeClr val="bg1"/>
                </a:solidFill>
              </a:rPr>
              <a:t>cut </a:t>
            </a:r>
            <a:r>
              <a:rPr lang="en-US" sz="5000" dirty="0">
                <a:solidFill>
                  <a:schemeClr val="bg1"/>
                </a:solidFill>
              </a:rPr>
              <a:t>+ </a:t>
            </a:r>
            <a:r>
              <a:rPr lang="en-US" sz="5000" i="1" dirty="0">
                <a:solidFill>
                  <a:schemeClr val="bg1"/>
                </a:solidFill>
              </a:rPr>
              <a:t>around</a:t>
            </a:r>
            <a:endParaRPr lang="en-US" sz="5000" dirty="0">
              <a:solidFill>
                <a:schemeClr val="bg1"/>
              </a:solidFill>
            </a:endParaRPr>
          </a:p>
          <a:p>
            <a:r>
              <a:rPr lang="en-US" sz="5000" dirty="0">
                <a:solidFill>
                  <a:schemeClr val="bg1"/>
                </a:solidFill>
              </a:rPr>
              <a:t>26: uncircumcision: GK: lit. “[having] the foreskin” – how shocking to a Jew!</a:t>
            </a:r>
          </a:p>
          <a:p>
            <a:r>
              <a:rPr lang="en-US" sz="5000" dirty="0">
                <a:solidFill>
                  <a:schemeClr val="bg1"/>
                </a:solidFill>
              </a:rPr>
              <a:t>27: by living out principles of the Law, it fulfilled one of the aspects of the Law.</a:t>
            </a:r>
          </a:p>
          <a:p>
            <a:r>
              <a:rPr lang="en-US" sz="5000" dirty="0">
                <a:solidFill>
                  <a:schemeClr val="bg1"/>
                </a:solidFill>
              </a:rPr>
              <a:t>28: outwardly, in the open</a:t>
            </a:r>
          </a:p>
        </p:txBody>
      </p:sp>
    </p:spTree>
    <p:extLst>
      <p:ext uri="{BB962C8B-B14F-4D97-AF65-F5344CB8AC3E}">
        <p14:creationId xmlns:p14="http://schemas.microsoft.com/office/powerpoint/2010/main" val="3917984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fontScale="90000"/>
          </a:bodyPr>
          <a:lstStyle/>
          <a:p>
            <a:r>
              <a:rPr lang="en-US" sz="6600" dirty="0">
                <a:solidFill>
                  <a:schemeClr val="bg1"/>
                </a:solidFill>
              </a:rPr>
              <a:t>4. True Circumcision of the Heart 25-29</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29: inwardly, in secret</a:t>
            </a:r>
          </a:p>
          <a:p>
            <a:r>
              <a:rPr lang="en-US" sz="5000" dirty="0">
                <a:solidFill>
                  <a:schemeClr val="bg1"/>
                </a:solidFill>
              </a:rPr>
              <a:t>Fleshly circumcision: cutting around to remove foreskin</a:t>
            </a:r>
          </a:p>
          <a:p>
            <a:r>
              <a:rPr lang="en-US" sz="5000" dirty="0">
                <a:solidFill>
                  <a:schemeClr val="bg1"/>
                </a:solidFill>
              </a:rPr>
              <a:t>Spiritual circumcision: cutting out all evil</a:t>
            </a:r>
          </a:p>
          <a:p>
            <a:r>
              <a:rPr lang="en-US" sz="5000" dirty="0">
                <a:solidFill>
                  <a:schemeClr val="bg1"/>
                </a:solidFill>
              </a:rPr>
              <a:t>Men praise what they can see; God praises what He cannot see – heart circumcision – </a:t>
            </a:r>
            <a:br>
              <a:rPr lang="en-US" sz="5000" dirty="0">
                <a:solidFill>
                  <a:schemeClr val="bg1"/>
                </a:solidFill>
              </a:rPr>
            </a:br>
            <a:r>
              <a:rPr lang="en-US" sz="5000" dirty="0">
                <a:solidFill>
                  <a:schemeClr val="bg1"/>
                </a:solidFill>
              </a:rPr>
              <a:t>1 Samuel 16:7</a:t>
            </a:r>
          </a:p>
        </p:txBody>
      </p:sp>
    </p:spTree>
    <p:extLst>
      <p:ext uri="{BB962C8B-B14F-4D97-AF65-F5344CB8AC3E}">
        <p14:creationId xmlns:p14="http://schemas.microsoft.com/office/powerpoint/2010/main" val="104493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Introduction</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Probably written ~</a:t>
            </a:r>
            <a:r>
              <a:rPr lang="en-US" sz="5000" cap="small" dirty="0">
                <a:solidFill>
                  <a:schemeClr val="bg1"/>
                </a:solidFill>
              </a:rPr>
              <a:t>56-57ad</a:t>
            </a:r>
            <a:r>
              <a:rPr lang="en-US" sz="5000" dirty="0">
                <a:solidFill>
                  <a:schemeClr val="bg1"/>
                </a:solidFill>
              </a:rPr>
              <a:t>; dictated to a scribe, Tertius [16:22]; probably delivered by Phoebe [16:1-2]</a:t>
            </a:r>
          </a:p>
          <a:p>
            <a:r>
              <a:rPr lang="en-US" sz="5000" dirty="0">
                <a:solidFill>
                  <a:schemeClr val="bg1"/>
                </a:solidFill>
              </a:rPr>
              <a:t>Largest city in the world, capital of Roman Emp.; like NYC to USA, London to Great Britain, Tokyo to Japan; political, financial, social hub of the world</a:t>
            </a:r>
          </a:p>
          <a:p>
            <a:r>
              <a:rPr lang="en-US" sz="5000" dirty="0">
                <a:solidFill>
                  <a:schemeClr val="bg1"/>
                </a:solidFill>
              </a:rPr>
              <a:t>Nero – emperor; end of his reign</a:t>
            </a:r>
          </a:p>
        </p:txBody>
      </p:sp>
    </p:spTree>
    <p:extLst>
      <p:ext uri="{BB962C8B-B14F-4D97-AF65-F5344CB8AC3E}">
        <p14:creationId xmlns:p14="http://schemas.microsoft.com/office/powerpoint/2010/main" val="32589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752198"/>
            <a:ext cx="12191998" cy="6602759"/>
          </a:xfrm>
        </p:spPr>
        <p:txBody>
          <a:bodyPr>
            <a:noAutofit/>
          </a:bodyPr>
          <a:lstStyle/>
          <a:p>
            <a:pPr marL="914400" indent="-914400">
              <a:buFont typeface="+mj-lt"/>
              <a:buAutoNum type="arabicPeriod"/>
            </a:pPr>
            <a:r>
              <a:rPr lang="en-US" sz="4000" dirty="0">
                <a:solidFill>
                  <a:schemeClr val="bg1"/>
                </a:solidFill>
              </a:rPr>
              <a:t>There is coming a great Judgment Day when God will be the Judge. Are you ready for this great day? Don’t be shocked on that day!</a:t>
            </a:r>
          </a:p>
          <a:p>
            <a:pPr marL="914400" indent="-914400">
              <a:buFont typeface="+mj-lt"/>
              <a:buAutoNum type="arabicPeriod"/>
            </a:pPr>
            <a:r>
              <a:rPr lang="en-US" sz="4000" dirty="0">
                <a:solidFill>
                  <a:schemeClr val="bg1"/>
                </a:solidFill>
              </a:rPr>
              <a:t>Letting your ‘conscience be your guide’ can be dangerous. Some people’s conscience has been seared with a hot iron – 1 Timothy 4:2. Instead, use God’s Word as your guide.</a:t>
            </a:r>
          </a:p>
          <a:p>
            <a:pPr marL="914400" indent="-914400">
              <a:buFont typeface="+mj-lt"/>
              <a:buAutoNum type="arabicPeriod"/>
            </a:pPr>
            <a:r>
              <a:rPr lang="en-US" sz="4000" dirty="0">
                <a:solidFill>
                  <a:schemeClr val="bg1"/>
                </a:solidFill>
              </a:rPr>
              <a:t>Don’t try to live a spiritual life on the outside to be seen of others. Rather, we should work on being faithful to God.</a:t>
            </a:r>
          </a:p>
        </p:txBody>
      </p:sp>
    </p:spTree>
    <p:extLst>
      <p:ext uri="{BB962C8B-B14F-4D97-AF65-F5344CB8AC3E}">
        <p14:creationId xmlns:p14="http://schemas.microsoft.com/office/powerpoint/2010/main" val="4046535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4198385"/>
          </a:xfrm>
        </p:spPr>
        <p:txBody>
          <a:bodyPr>
            <a:noAutofit/>
          </a:bodyPr>
          <a:lstStyle/>
          <a:p>
            <a:r>
              <a:rPr lang="en-US" sz="10300" dirty="0">
                <a:solidFill>
                  <a:schemeClr val="bg1"/>
                </a:solidFill>
              </a:rPr>
              <a:t>A Worldwide Dilemma</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4489933"/>
            <a:ext cx="12192000" cy="1655762"/>
          </a:xfrm>
        </p:spPr>
        <p:txBody>
          <a:bodyPr>
            <a:normAutofit/>
          </a:bodyPr>
          <a:lstStyle/>
          <a:p>
            <a:r>
              <a:rPr lang="en-US" sz="8800" dirty="0">
                <a:solidFill>
                  <a:schemeClr val="bg1"/>
                </a:solidFill>
              </a:rPr>
              <a:t>Romans 3</a:t>
            </a:r>
          </a:p>
        </p:txBody>
      </p:sp>
    </p:spTree>
    <p:extLst>
      <p:ext uri="{BB962C8B-B14F-4D97-AF65-F5344CB8AC3E}">
        <p14:creationId xmlns:p14="http://schemas.microsoft.com/office/powerpoint/2010/main" val="14996280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0"/>
            <a:ext cx="12191998" cy="7513983"/>
          </a:xfrm>
        </p:spPr>
        <p:txBody>
          <a:bodyPr>
            <a:noAutofit/>
          </a:bodyPr>
          <a:lstStyle/>
          <a:p>
            <a:r>
              <a:rPr lang="en-US" sz="4000" dirty="0">
                <a:solidFill>
                  <a:schemeClr val="bg1"/>
                </a:solidFill>
              </a:rPr>
              <a:t>1: Depicting the Gentiles; thesis: 1:16</a:t>
            </a:r>
          </a:p>
          <a:p>
            <a:r>
              <a:rPr lang="en-US" sz="4000" dirty="0">
                <a:solidFill>
                  <a:schemeClr val="bg1"/>
                </a:solidFill>
              </a:rPr>
              <a:t>2: What About the Jews?</a:t>
            </a:r>
          </a:p>
          <a:p>
            <a:r>
              <a:rPr lang="en-US" sz="4000" dirty="0">
                <a:solidFill>
                  <a:schemeClr val="bg1"/>
                </a:solidFill>
              </a:rPr>
              <a:t>3: A Worldwide Dilemma</a:t>
            </a:r>
          </a:p>
        </p:txBody>
      </p:sp>
    </p:spTree>
    <p:extLst>
      <p:ext uri="{BB962C8B-B14F-4D97-AF65-F5344CB8AC3E}">
        <p14:creationId xmlns:p14="http://schemas.microsoft.com/office/powerpoint/2010/main" val="2345818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Paul has not been to R when he writes, in Acts 20:2-3. He makes it there ~4yrs later</a:t>
            </a:r>
          </a:p>
          <a:p>
            <a:r>
              <a:rPr lang="en-US" sz="5000" dirty="0">
                <a:solidFill>
                  <a:schemeClr val="bg1"/>
                </a:solidFill>
              </a:rPr>
              <a:t>Church comprised of Jewish Christians &amp; Gentile Christians – clash of cultures now one in Christ</a:t>
            </a:r>
          </a:p>
          <a:p>
            <a:r>
              <a:rPr lang="en-US" sz="5000" dirty="0">
                <a:solidFill>
                  <a:schemeClr val="bg1"/>
                </a:solidFill>
              </a:rPr>
              <a:t>Ch. 2 Paul shifts his attention from the Gentiles to the Jews.</a:t>
            </a:r>
          </a:p>
          <a:p>
            <a:r>
              <a:rPr lang="en-US" sz="5000" dirty="0">
                <a:solidFill>
                  <a:schemeClr val="bg1"/>
                </a:solidFill>
              </a:rPr>
              <a:t>Ch. 3 answers the Jew’s objections</a:t>
            </a:r>
          </a:p>
        </p:txBody>
      </p:sp>
    </p:spTree>
    <p:extLst>
      <p:ext uri="{BB962C8B-B14F-4D97-AF65-F5344CB8AC3E}">
        <p14:creationId xmlns:p14="http://schemas.microsoft.com/office/powerpoint/2010/main" val="3958261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Answering Objections 1-8</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A] What about God’s covenant? 1-2</a:t>
            </a:r>
          </a:p>
          <a:p>
            <a:r>
              <a:rPr lang="en-US" sz="5000" dirty="0">
                <a:solidFill>
                  <a:schemeClr val="bg1"/>
                </a:solidFill>
              </a:rPr>
              <a:t>1: “If what you say is true, what is the point of being a Jew?”</a:t>
            </a:r>
          </a:p>
          <a:p>
            <a:r>
              <a:rPr lang="en-US" sz="5000" dirty="0">
                <a:solidFill>
                  <a:schemeClr val="bg1"/>
                </a:solidFill>
              </a:rPr>
              <a:t>2: advantage alone ≠ guarantee success</a:t>
            </a:r>
          </a:p>
          <a:p>
            <a:r>
              <a:rPr lang="en-US" sz="5000" dirty="0">
                <a:solidFill>
                  <a:schemeClr val="bg1"/>
                </a:solidFill>
              </a:rPr>
              <a:t>B] Does this nullify God’s faithfulness? 3-4</a:t>
            </a:r>
          </a:p>
          <a:p>
            <a:r>
              <a:rPr lang="en-US" sz="5000" dirty="0">
                <a:solidFill>
                  <a:schemeClr val="bg1"/>
                </a:solidFill>
              </a:rPr>
              <a:t>3: play on words: entrusted, believe same </a:t>
            </a:r>
          </a:p>
          <a:p>
            <a:r>
              <a:rPr lang="en-US" sz="5000" dirty="0">
                <a:solidFill>
                  <a:schemeClr val="bg1"/>
                </a:solidFill>
              </a:rPr>
              <a:t>4: strongest negative possible in GK</a:t>
            </a:r>
          </a:p>
        </p:txBody>
      </p:sp>
    </p:spTree>
    <p:extLst>
      <p:ext uri="{BB962C8B-B14F-4D97-AF65-F5344CB8AC3E}">
        <p14:creationId xmlns:p14="http://schemas.microsoft.com/office/powerpoint/2010/main" val="52523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Answering Objections 1-8</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C] Is God’s righteousness being underestimated? 5-6</a:t>
            </a:r>
          </a:p>
          <a:p>
            <a:r>
              <a:rPr lang="en-US" sz="5000" dirty="0">
                <a:solidFill>
                  <a:schemeClr val="bg1"/>
                </a:solidFill>
              </a:rPr>
              <a:t>5: showing how ridiculous humans can be when they try to justify their sins</a:t>
            </a:r>
          </a:p>
          <a:p>
            <a:r>
              <a:rPr lang="en-US" sz="5000" dirty="0">
                <a:solidFill>
                  <a:schemeClr val="bg1"/>
                </a:solidFill>
              </a:rPr>
              <a:t>6: Jew’s unrighteousness enhanced God’s righteousness</a:t>
            </a:r>
          </a:p>
        </p:txBody>
      </p:sp>
    </p:spTree>
    <p:extLst>
      <p:ext uri="{BB962C8B-B14F-4D97-AF65-F5344CB8AC3E}">
        <p14:creationId xmlns:p14="http://schemas.microsoft.com/office/powerpoint/2010/main" val="341589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Answering Objections 1-8</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D] Are you not confused about God’s glory? 7-8</a:t>
            </a:r>
          </a:p>
          <a:p>
            <a:r>
              <a:rPr lang="en-US" sz="5000" dirty="0">
                <a:solidFill>
                  <a:schemeClr val="bg1"/>
                </a:solidFill>
              </a:rPr>
              <a:t>7: some don’t see this as an objection</a:t>
            </a:r>
          </a:p>
          <a:p>
            <a:r>
              <a:rPr lang="en-US" sz="5000" dirty="0">
                <a:solidFill>
                  <a:schemeClr val="bg1"/>
                </a:solidFill>
              </a:rPr>
              <a:t>8: evil is never good; sin is never to be commended</a:t>
            </a:r>
          </a:p>
          <a:p>
            <a:r>
              <a:rPr lang="en-US" sz="5000" dirty="0">
                <a:solidFill>
                  <a:schemeClr val="bg1"/>
                </a:solidFill>
              </a:rPr>
              <a:t>Paul thought this phrase needed no refutation</a:t>
            </a:r>
          </a:p>
        </p:txBody>
      </p:sp>
    </p:spTree>
    <p:extLst>
      <p:ext uri="{BB962C8B-B14F-4D97-AF65-F5344CB8AC3E}">
        <p14:creationId xmlns:p14="http://schemas.microsoft.com/office/powerpoint/2010/main" val="28589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4800" dirty="0">
                <a:solidFill>
                  <a:schemeClr val="bg1"/>
                </a:solidFill>
              </a:rPr>
              <a:t>2. Both Under Sin &amp; Need Righteousness 9-20</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9: previously indicted them, 1:18-3:9</a:t>
            </a:r>
          </a:p>
          <a:p>
            <a:r>
              <a:rPr lang="en-US" sz="5000" dirty="0">
                <a:solidFill>
                  <a:schemeClr val="bg1"/>
                </a:solidFill>
              </a:rPr>
              <a:t>10-12: approach called </a:t>
            </a:r>
            <a:r>
              <a:rPr lang="en-US" sz="5000" i="1" dirty="0" err="1">
                <a:solidFill>
                  <a:schemeClr val="bg1"/>
                </a:solidFill>
              </a:rPr>
              <a:t>charaz</a:t>
            </a:r>
            <a:r>
              <a:rPr lang="en-US" sz="5000" dirty="0">
                <a:solidFill>
                  <a:schemeClr val="bg1"/>
                </a:solidFill>
              </a:rPr>
              <a:t>, “stringing together of pearls;” proof texts; Ps. </a:t>
            </a:r>
            <a:r>
              <a:rPr lang="en-US" sz="5000">
                <a:solidFill>
                  <a:schemeClr val="bg1"/>
                </a:solidFill>
              </a:rPr>
              <a:t>14:1-3</a:t>
            </a:r>
            <a:endParaRPr lang="en-US" sz="5000" dirty="0">
              <a:solidFill>
                <a:schemeClr val="bg1"/>
              </a:solidFill>
            </a:endParaRPr>
          </a:p>
          <a:p>
            <a:r>
              <a:rPr lang="en-US" sz="5000" dirty="0">
                <a:solidFill>
                  <a:schemeClr val="bg1"/>
                </a:solidFill>
              </a:rPr>
              <a:t>13-14: Ps. 5:9 – tongue; Ps. 140:3 – asps; </a:t>
            </a:r>
            <a:br>
              <a:rPr lang="en-US" sz="5000" dirty="0">
                <a:solidFill>
                  <a:schemeClr val="bg1"/>
                </a:solidFill>
              </a:rPr>
            </a:br>
            <a:r>
              <a:rPr lang="en-US" sz="5000" dirty="0">
                <a:solidFill>
                  <a:schemeClr val="bg1"/>
                </a:solidFill>
              </a:rPr>
              <a:t>Ps. 10:7 – mouth full</a:t>
            </a:r>
          </a:p>
          <a:p>
            <a:r>
              <a:rPr lang="en-US" sz="5000" dirty="0">
                <a:solidFill>
                  <a:schemeClr val="bg1"/>
                </a:solidFill>
              </a:rPr>
              <a:t>15-17: Isa. 59:7-8; throat, tongues, lips, mouth, feet – sin a fatal illness from head to foot!</a:t>
            </a:r>
          </a:p>
        </p:txBody>
      </p:sp>
    </p:spTree>
    <p:extLst>
      <p:ext uri="{BB962C8B-B14F-4D97-AF65-F5344CB8AC3E}">
        <p14:creationId xmlns:p14="http://schemas.microsoft.com/office/powerpoint/2010/main" val="718363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4800" dirty="0">
                <a:solidFill>
                  <a:schemeClr val="bg1"/>
                </a:solidFill>
              </a:rPr>
              <a:t>2. Both Under Sin &amp; Need Righteousness 9-20</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18: Ps. 36:1; fear – respect and awe</a:t>
            </a:r>
          </a:p>
          <a:p>
            <a:r>
              <a:rPr lang="en-US" sz="5000" dirty="0">
                <a:solidFill>
                  <a:schemeClr val="bg1"/>
                </a:solidFill>
              </a:rPr>
              <a:t>9-18 doesn’t teach total hereditary depravity</a:t>
            </a:r>
          </a:p>
          <a:p>
            <a:r>
              <a:rPr lang="en-US" sz="5000" dirty="0">
                <a:solidFill>
                  <a:schemeClr val="bg1"/>
                </a:solidFill>
              </a:rPr>
              <a:t>19: last mouth to be closed was the Jews</a:t>
            </a:r>
          </a:p>
          <a:p>
            <a:r>
              <a:rPr lang="en-US" sz="5000" dirty="0">
                <a:solidFill>
                  <a:schemeClr val="bg1"/>
                </a:solidFill>
              </a:rPr>
              <a:t>20: Divine Law produces a knowledge of sin – it exposed all people as sinners</a:t>
            </a:r>
          </a:p>
        </p:txBody>
      </p:sp>
    </p:spTree>
    <p:extLst>
      <p:ext uri="{BB962C8B-B14F-4D97-AF65-F5344CB8AC3E}">
        <p14:creationId xmlns:p14="http://schemas.microsoft.com/office/powerpoint/2010/main" val="2445619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3. Righteousness through Faith 21-31</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21: manifested: made known; refers to all OT</a:t>
            </a:r>
          </a:p>
          <a:p>
            <a:r>
              <a:rPr lang="en-US" sz="5000" dirty="0">
                <a:solidFill>
                  <a:schemeClr val="bg1"/>
                </a:solidFill>
              </a:rPr>
              <a:t>22: faith – key word in text. Leads into 23</a:t>
            </a:r>
          </a:p>
          <a:p>
            <a:r>
              <a:rPr lang="en-US" sz="5000" dirty="0">
                <a:solidFill>
                  <a:schemeClr val="bg1"/>
                </a:solidFill>
              </a:rPr>
              <a:t>23: synopsis of 1:18-3:20; fall short – runner behind in race; glory of God – awesome presence</a:t>
            </a:r>
          </a:p>
          <a:p>
            <a:r>
              <a:rPr lang="en-US" sz="5000" dirty="0">
                <a:solidFill>
                  <a:schemeClr val="bg1"/>
                </a:solidFill>
              </a:rPr>
              <a:t>24: justified: ‘declared righteous’ by God; “just if </a:t>
            </a:r>
            <a:r>
              <a:rPr lang="en-US" sz="5000" dirty="0" err="1">
                <a:solidFill>
                  <a:schemeClr val="bg1"/>
                </a:solidFill>
              </a:rPr>
              <a:t>I’ed</a:t>
            </a:r>
            <a:r>
              <a:rPr lang="en-US" sz="5000" dirty="0">
                <a:solidFill>
                  <a:schemeClr val="bg1"/>
                </a:solidFill>
              </a:rPr>
              <a:t>” never sinned</a:t>
            </a:r>
          </a:p>
        </p:txBody>
      </p:sp>
    </p:spTree>
    <p:extLst>
      <p:ext uri="{BB962C8B-B14F-4D97-AF65-F5344CB8AC3E}">
        <p14:creationId xmlns:p14="http://schemas.microsoft.com/office/powerpoint/2010/main" val="1605189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Introduction</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Jews from Rome were at Pentecost [Ac. 2:10]. When fled [8:1-4], they went back home.</a:t>
            </a:r>
          </a:p>
          <a:p>
            <a:r>
              <a:rPr lang="en-US" sz="5000" dirty="0">
                <a:solidFill>
                  <a:schemeClr val="bg1"/>
                </a:solidFill>
              </a:rPr>
              <a:t>Why placed 1</a:t>
            </a:r>
            <a:r>
              <a:rPr lang="en-US" sz="5000" baseline="30000" dirty="0">
                <a:solidFill>
                  <a:schemeClr val="bg1"/>
                </a:solidFill>
              </a:rPr>
              <a:t>st</a:t>
            </a:r>
            <a:r>
              <a:rPr lang="en-US" sz="5000" dirty="0">
                <a:solidFill>
                  <a:schemeClr val="bg1"/>
                </a:solidFill>
              </a:rPr>
              <a:t> in epistles? Longest [7100 words]; Paul’s masterpiece; logically follows Acts. Acts gives conditions of salvation, Romans gives the grounds. Acts tells you “what” to do; Romans tells you “how.”</a:t>
            </a:r>
          </a:p>
          <a:p>
            <a:r>
              <a:rPr lang="en-US" sz="5000" dirty="0">
                <a:solidFill>
                  <a:schemeClr val="bg1"/>
                </a:solidFill>
              </a:rPr>
              <a:t>P never been to R; written Acts 20:2-3</a:t>
            </a:r>
          </a:p>
        </p:txBody>
      </p:sp>
    </p:spTree>
    <p:extLst>
      <p:ext uri="{BB962C8B-B14F-4D97-AF65-F5344CB8AC3E}">
        <p14:creationId xmlns:p14="http://schemas.microsoft.com/office/powerpoint/2010/main" val="4119760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3. Righteousness through Faith 21-31</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25: propitiation – only way of appeasing God’s wrath; same word in Lv. 16</a:t>
            </a:r>
          </a:p>
          <a:p>
            <a:r>
              <a:rPr lang="en-US" sz="5000" dirty="0">
                <a:solidFill>
                  <a:schemeClr val="bg1"/>
                </a:solidFill>
              </a:rPr>
              <a:t>26: supreme paradox – the just (punish sins) is also the justifier (saving sinner)</a:t>
            </a:r>
          </a:p>
          <a:p>
            <a:r>
              <a:rPr lang="en-US" sz="5000" dirty="0">
                <a:solidFill>
                  <a:schemeClr val="bg1"/>
                </a:solidFill>
              </a:rPr>
              <a:t>27: boasting – bragging</a:t>
            </a:r>
          </a:p>
          <a:p>
            <a:r>
              <a:rPr lang="en-US" sz="5000" dirty="0">
                <a:solidFill>
                  <a:schemeClr val="bg1"/>
                </a:solidFill>
              </a:rPr>
              <a:t>28: salvation by grace leaves no room for boasting of personal achievement</a:t>
            </a:r>
          </a:p>
        </p:txBody>
      </p:sp>
    </p:spTree>
    <p:extLst>
      <p:ext uri="{BB962C8B-B14F-4D97-AF65-F5344CB8AC3E}">
        <p14:creationId xmlns:p14="http://schemas.microsoft.com/office/powerpoint/2010/main" val="287887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3. Righteousness through Faith 21-31</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29,30: Jews &amp; Gentiles on equal footing</a:t>
            </a:r>
          </a:p>
          <a:p>
            <a:r>
              <a:rPr lang="en-US" sz="5000" dirty="0">
                <a:solidFill>
                  <a:schemeClr val="bg1"/>
                </a:solidFill>
              </a:rPr>
              <a:t>If God is the God of the Gentiles also, then it is only natural that they, too, should be included in God’s plan for mankind’s salvation.</a:t>
            </a:r>
          </a:p>
          <a:p>
            <a:r>
              <a:rPr lang="en-US" sz="5000" dirty="0">
                <a:solidFill>
                  <a:schemeClr val="bg1"/>
                </a:solidFill>
              </a:rPr>
              <a:t>31: P knew his critics would accuse him of going against the Law so v. 31 is included</a:t>
            </a:r>
          </a:p>
          <a:p>
            <a:r>
              <a:rPr lang="en-US" sz="5000" dirty="0">
                <a:solidFill>
                  <a:schemeClr val="bg1"/>
                </a:solidFill>
              </a:rPr>
              <a:t>Nullify – reduce to inactivity</a:t>
            </a:r>
          </a:p>
        </p:txBody>
      </p:sp>
    </p:spTree>
    <p:extLst>
      <p:ext uri="{BB962C8B-B14F-4D97-AF65-F5344CB8AC3E}">
        <p14:creationId xmlns:p14="http://schemas.microsoft.com/office/powerpoint/2010/main" val="518116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752198"/>
            <a:ext cx="12191998" cy="6602759"/>
          </a:xfrm>
        </p:spPr>
        <p:txBody>
          <a:bodyPr>
            <a:noAutofit/>
          </a:bodyPr>
          <a:lstStyle/>
          <a:p>
            <a:pPr marL="914400" indent="-914400">
              <a:buFont typeface="+mj-lt"/>
              <a:buAutoNum type="arabicPeriod"/>
            </a:pPr>
            <a:r>
              <a:rPr lang="en-US" sz="4000" dirty="0">
                <a:solidFill>
                  <a:schemeClr val="bg1"/>
                </a:solidFill>
              </a:rPr>
              <a:t>We should not do evil just so God’s grace can be abundant. (Paul will bring this back up in the 6</a:t>
            </a:r>
            <a:r>
              <a:rPr lang="en-US" sz="4000" baseline="30000" dirty="0">
                <a:solidFill>
                  <a:schemeClr val="bg1"/>
                </a:solidFill>
              </a:rPr>
              <a:t>th</a:t>
            </a:r>
            <a:r>
              <a:rPr lang="en-US" sz="4000" dirty="0">
                <a:solidFill>
                  <a:schemeClr val="bg1"/>
                </a:solidFill>
              </a:rPr>
              <a:t> chapter.) Instead, we should live a life that is in accordance with God’s Word.</a:t>
            </a:r>
          </a:p>
          <a:p>
            <a:pPr marL="914400" indent="-914400">
              <a:buFont typeface="+mj-lt"/>
              <a:buAutoNum type="arabicPeriod"/>
            </a:pPr>
            <a:r>
              <a:rPr lang="en-US" sz="4000" dirty="0">
                <a:solidFill>
                  <a:schemeClr val="bg1"/>
                </a:solidFill>
              </a:rPr>
              <a:t>3:23 – don’t use this frequently quoted verse out of context as a “license to sin.” Rather, view it in light of 1 Cor. 10:13 – nothing new; always an escape route.</a:t>
            </a:r>
          </a:p>
          <a:p>
            <a:pPr marL="914400" indent="-914400">
              <a:buFont typeface="+mj-lt"/>
              <a:buAutoNum type="arabicPeriod"/>
            </a:pPr>
            <a:r>
              <a:rPr lang="en-US" sz="4000" dirty="0">
                <a:solidFill>
                  <a:schemeClr val="bg1"/>
                </a:solidFill>
              </a:rPr>
              <a:t>The Blood of Jesus Christ is the only way that we can be forgiven of our sins! There is no other substitute and no other way to have our sins forgiven.</a:t>
            </a:r>
          </a:p>
        </p:txBody>
      </p:sp>
    </p:spTree>
    <p:extLst>
      <p:ext uri="{BB962C8B-B14F-4D97-AF65-F5344CB8AC3E}">
        <p14:creationId xmlns:p14="http://schemas.microsoft.com/office/powerpoint/2010/main" val="197609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4198385"/>
          </a:xfrm>
        </p:spPr>
        <p:txBody>
          <a:bodyPr>
            <a:noAutofit/>
          </a:bodyPr>
          <a:lstStyle/>
          <a:p>
            <a:r>
              <a:rPr lang="en-US" sz="10300" dirty="0">
                <a:solidFill>
                  <a:schemeClr val="bg1"/>
                </a:solidFill>
              </a:rPr>
              <a:t>Abraham: </a:t>
            </a:r>
            <a:br>
              <a:rPr lang="en-US" sz="10300" dirty="0">
                <a:solidFill>
                  <a:schemeClr val="bg1"/>
                </a:solidFill>
              </a:rPr>
            </a:br>
            <a:r>
              <a:rPr lang="en-US" sz="10300" dirty="0">
                <a:solidFill>
                  <a:schemeClr val="bg1"/>
                </a:solidFill>
              </a:rPr>
              <a:t>the Man of Faith</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4489933"/>
            <a:ext cx="12192000" cy="1655762"/>
          </a:xfrm>
        </p:spPr>
        <p:txBody>
          <a:bodyPr>
            <a:normAutofit/>
          </a:bodyPr>
          <a:lstStyle/>
          <a:p>
            <a:r>
              <a:rPr lang="en-US" sz="8800" dirty="0">
                <a:solidFill>
                  <a:schemeClr val="bg1"/>
                </a:solidFill>
              </a:rPr>
              <a:t>Romans 4</a:t>
            </a:r>
          </a:p>
        </p:txBody>
      </p:sp>
    </p:spTree>
    <p:extLst>
      <p:ext uri="{BB962C8B-B14F-4D97-AF65-F5344CB8AC3E}">
        <p14:creationId xmlns:p14="http://schemas.microsoft.com/office/powerpoint/2010/main" val="42664076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0"/>
            <a:ext cx="12191998" cy="7513983"/>
          </a:xfrm>
        </p:spPr>
        <p:txBody>
          <a:bodyPr>
            <a:noAutofit/>
          </a:bodyPr>
          <a:lstStyle/>
          <a:p>
            <a:r>
              <a:rPr lang="en-US" sz="4000" dirty="0">
                <a:solidFill>
                  <a:schemeClr val="bg1"/>
                </a:solidFill>
              </a:rPr>
              <a:t>1: Depicting the Gentiles; thesis: 1:16</a:t>
            </a:r>
          </a:p>
          <a:p>
            <a:r>
              <a:rPr lang="en-US" sz="4000" dirty="0">
                <a:solidFill>
                  <a:schemeClr val="bg1"/>
                </a:solidFill>
              </a:rPr>
              <a:t>2: What About the Jews?</a:t>
            </a:r>
          </a:p>
          <a:p>
            <a:r>
              <a:rPr lang="en-US" sz="4000" dirty="0">
                <a:solidFill>
                  <a:schemeClr val="bg1"/>
                </a:solidFill>
              </a:rPr>
              <a:t>3: A Worldwide Dilemma</a:t>
            </a:r>
          </a:p>
          <a:p>
            <a:r>
              <a:rPr lang="en-US" sz="4000" dirty="0">
                <a:solidFill>
                  <a:schemeClr val="bg1"/>
                </a:solidFill>
              </a:rPr>
              <a:t>4: Abraham: the Man of Faith</a:t>
            </a:r>
          </a:p>
        </p:txBody>
      </p:sp>
    </p:spTree>
    <p:extLst>
      <p:ext uri="{BB962C8B-B14F-4D97-AF65-F5344CB8AC3E}">
        <p14:creationId xmlns:p14="http://schemas.microsoft.com/office/powerpoint/2010/main" val="3980065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Paul has not been to R when he writes, in Acts 20:2-3. He makes it there ~4yrs later</a:t>
            </a:r>
          </a:p>
          <a:p>
            <a:r>
              <a:rPr lang="en-US" sz="5000" dirty="0">
                <a:solidFill>
                  <a:schemeClr val="bg1"/>
                </a:solidFill>
              </a:rPr>
              <a:t>Church comprised of Jewish Christians &amp; Gentile Christians – clash of cultures now one in Christ</a:t>
            </a:r>
          </a:p>
          <a:p>
            <a:r>
              <a:rPr lang="en-US" sz="5000" dirty="0">
                <a:solidFill>
                  <a:schemeClr val="bg1"/>
                </a:solidFill>
              </a:rPr>
              <a:t>Ch. 3 discusses how sin affects the whole world</a:t>
            </a:r>
          </a:p>
          <a:p>
            <a:r>
              <a:rPr lang="en-US" sz="5000" dirty="0">
                <a:solidFill>
                  <a:schemeClr val="bg1"/>
                </a:solidFill>
              </a:rPr>
              <a:t>Ch. 4 illustrates faith through Abraham</a:t>
            </a:r>
          </a:p>
        </p:txBody>
      </p:sp>
    </p:spTree>
    <p:extLst>
      <p:ext uri="{BB962C8B-B14F-4D97-AF65-F5344CB8AC3E}">
        <p14:creationId xmlns:p14="http://schemas.microsoft.com/office/powerpoint/2010/main" val="416194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Credited as Righteousness 1-8</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 why A? If P could prove that “Father A” was justified on the basis of faith it would help establish his cause</a:t>
            </a:r>
          </a:p>
          <a:p>
            <a:r>
              <a:rPr lang="en-US" sz="5000" dirty="0">
                <a:solidFill>
                  <a:schemeClr val="bg1"/>
                </a:solidFill>
              </a:rPr>
              <a:t>2: if anyone could boast it would be A</a:t>
            </a:r>
          </a:p>
          <a:p>
            <a:r>
              <a:rPr lang="en-US" sz="5000" dirty="0">
                <a:solidFill>
                  <a:schemeClr val="bg1"/>
                </a:solidFill>
              </a:rPr>
              <a:t>3: present tense ‘what does?’ Not ‘what did?’ written 1500 yrs. before, still speaking today</a:t>
            </a:r>
          </a:p>
          <a:p>
            <a:endParaRPr lang="en-US" sz="5000" dirty="0">
              <a:solidFill>
                <a:schemeClr val="bg1"/>
              </a:solidFill>
            </a:endParaRPr>
          </a:p>
        </p:txBody>
      </p:sp>
    </p:spTree>
    <p:extLst>
      <p:ext uri="{BB962C8B-B14F-4D97-AF65-F5344CB8AC3E}">
        <p14:creationId xmlns:p14="http://schemas.microsoft.com/office/powerpoint/2010/main" val="3052637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Credited as Righteousness 1-8</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Genesis 15:6 – not the 1</a:t>
            </a:r>
            <a:r>
              <a:rPr lang="en-US" sz="5000" baseline="30000" dirty="0">
                <a:solidFill>
                  <a:schemeClr val="bg1"/>
                </a:solidFill>
              </a:rPr>
              <a:t>st</a:t>
            </a:r>
            <a:r>
              <a:rPr lang="en-US" sz="5000" dirty="0">
                <a:solidFill>
                  <a:schemeClr val="bg1"/>
                </a:solidFill>
              </a:rPr>
              <a:t> time A believed</a:t>
            </a:r>
          </a:p>
          <a:p>
            <a:pPr lvl="1"/>
            <a:r>
              <a:rPr lang="en-US" sz="4600" dirty="0">
                <a:solidFill>
                  <a:schemeClr val="bg1"/>
                </a:solidFill>
              </a:rPr>
              <a:t>1</a:t>
            </a:r>
            <a:r>
              <a:rPr lang="en-US" sz="4600" baseline="30000" dirty="0">
                <a:solidFill>
                  <a:schemeClr val="bg1"/>
                </a:solidFill>
              </a:rPr>
              <a:t>st</a:t>
            </a:r>
            <a:r>
              <a:rPr lang="en-US" sz="4600" dirty="0">
                <a:solidFill>
                  <a:schemeClr val="bg1"/>
                </a:solidFill>
              </a:rPr>
              <a:t> time states he believed (1</a:t>
            </a:r>
            <a:r>
              <a:rPr lang="en-US" sz="4600" baseline="30000" dirty="0">
                <a:solidFill>
                  <a:schemeClr val="bg1"/>
                </a:solidFill>
              </a:rPr>
              <a:t>st</a:t>
            </a:r>
            <a:r>
              <a:rPr lang="en-US" sz="4600" dirty="0">
                <a:solidFill>
                  <a:schemeClr val="bg1"/>
                </a:solidFill>
              </a:rPr>
              <a:t> in Gen.)</a:t>
            </a:r>
          </a:p>
          <a:p>
            <a:pPr lvl="1"/>
            <a:r>
              <a:rPr lang="en-US" sz="4600" dirty="0">
                <a:solidFill>
                  <a:schemeClr val="bg1"/>
                </a:solidFill>
              </a:rPr>
              <a:t>1</a:t>
            </a:r>
            <a:r>
              <a:rPr lang="en-US" sz="4600" baseline="30000" dirty="0">
                <a:solidFill>
                  <a:schemeClr val="bg1"/>
                </a:solidFill>
              </a:rPr>
              <a:t>st</a:t>
            </a:r>
            <a:r>
              <a:rPr lang="en-US" sz="4600" dirty="0">
                <a:solidFill>
                  <a:schemeClr val="bg1"/>
                </a:solidFill>
              </a:rPr>
              <a:t> time in Gen. ‘righteousness’ refers to A</a:t>
            </a:r>
          </a:p>
          <a:p>
            <a:pPr lvl="1"/>
            <a:r>
              <a:rPr lang="en-US" sz="4600" dirty="0">
                <a:solidFill>
                  <a:schemeClr val="bg1"/>
                </a:solidFill>
              </a:rPr>
              <a:t>Specifically states justified by his faith</a:t>
            </a:r>
          </a:p>
          <a:p>
            <a:pPr lvl="1"/>
            <a:r>
              <a:rPr lang="en-US" sz="4600" dirty="0">
                <a:solidFill>
                  <a:schemeClr val="bg1"/>
                </a:solidFill>
              </a:rPr>
              <a:t>Chronologically 14ish yrs. Before A was circumcised</a:t>
            </a:r>
          </a:p>
          <a:p>
            <a:r>
              <a:rPr lang="en-US" sz="5000" dirty="0">
                <a:solidFill>
                  <a:schemeClr val="bg1"/>
                </a:solidFill>
              </a:rPr>
              <a:t>4: contrasts law/works and grace/faith</a:t>
            </a:r>
          </a:p>
          <a:p>
            <a:r>
              <a:rPr lang="en-US" sz="5000" dirty="0">
                <a:solidFill>
                  <a:schemeClr val="bg1"/>
                </a:solidFill>
              </a:rPr>
              <a:t>5: contrasts with grace/faith</a:t>
            </a:r>
          </a:p>
        </p:txBody>
      </p:sp>
      <p:sp>
        <p:nvSpPr>
          <p:cNvPr id="4" name="Rectangle 3">
            <a:extLst>
              <a:ext uri="{FF2B5EF4-FFF2-40B4-BE49-F238E27FC236}">
                <a16:creationId xmlns:a16="http://schemas.microsoft.com/office/drawing/2014/main" id="{0C9B86F1-3167-4F72-92F3-9C8574BD9443}"/>
              </a:ext>
            </a:extLst>
          </p:cNvPr>
          <p:cNvSpPr/>
          <p:nvPr/>
        </p:nvSpPr>
        <p:spPr>
          <a:xfrm>
            <a:off x="477078" y="3140765"/>
            <a:ext cx="9329531" cy="530087"/>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4659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Credited as Righteousness 1-8</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6-8: 2</a:t>
            </a:r>
            <a:r>
              <a:rPr lang="en-US" sz="5000" baseline="30000" dirty="0">
                <a:solidFill>
                  <a:schemeClr val="bg1"/>
                </a:solidFill>
              </a:rPr>
              <a:t>nd</a:t>
            </a:r>
            <a:r>
              <a:rPr lang="en-US" sz="5000" dirty="0">
                <a:solidFill>
                  <a:schemeClr val="bg1"/>
                </a:solidFill>
              </a:rPr>
              <a:t> example: King David; Ps. 32:1-2 – expressing thankfulness for God forgiving him</a:t>
            </a:r>
          </a:p>
        </p:txBody>
      </p:sp>
    </p:spTree>
    <p:extLst>
      <p:ext uri="{BB962C8B-B14F-4D97-AF65-F5344CB8AC3E}">
        <p14:creationId xmlns:p14="http://schemas.microsoft.com/office/powerpoint/2010/main" val="532424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fontScale="90000"/>
          </a:bodyPr>
          <a:lstStyle/>
          <a:p>
            <a:r>
              <a:rPr lang="en-US" sz="6600" dirty="0">
                <a:solidFill>
                  <a:schemeClr val="bg1"/>
                </a:solidFill>
              </a:rPr>
              <a:t>2. Not Dependent on Circumcision 9-12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9: can only Jews be forgiven or Gentiles also?</a:t>
            </a:r>
          </a:p>
          <a:p>
            <a:r>
              <a:rPr lang="en-US" sz="5000" dirty="0">
                <a:solidFill>
                  <a:schemeClr val="bg1"/>
                </a:solidFill>
              </a:rPr>
              <a:t>10: what circumstances was A in Gen. 15:6? Most Jews probably never considered circumcision was in Ch. 17</a:t>
            </a:r>
          </a:p>
          <a:p>
            <a:r>
              <a:rPr lang="en-US" sz="5000" dirty="0">
                <a:solidFill>
                  <a:schemeClr val="bg1"/>
                </a:solidFill>
              </a:rPr>
              <a:t>11: why did God command? </a:t>
            </a:r>
            <a:br>
              <a:rPr lang="en-US" sz="5000" dirty="0">
                <a:solidFill>
                  <a:schemeClr val="bg1"/>
                </a:solidFill>
              </a:rPr>
            </a:br>
            <a:r>
              <a:rPr lang="en-US" sz="5000" dirty="0">
                <a:solidFill>
                  <a:schemeClr val="bg1"/>
                </a:solidFill>
              </a:rPr>
              <a:t>A sign, Gen. 17:11 </a:t>
            </a:r>
          </a:p>
          <a:p>
            <a:r>
              <a:rPr lang="en-US" sz="5000" dirty="0">
                <a:solidFill>
                  <a:schemeClr val="bg1"/>
                </a:solidFill>
              </a:rPr>
              <a:t>12: if you were really A’s children then you would do the things A did!</a:t>
            </a:r>
          </a:p>
          <a:p>
            <a:endParaRPr lang="en-US" sz="5000" dirty="0">
              <a:solidFill>
                <a:schemeClr val="bg1"/>
              </a:solidFill>
            </a:endParaRPr>
          </a:p>
        </p:txBody>
      </p:sp>
    </p:spTree>
    <p:extLst>
      <p:ext uri="{BB962C8B-B14F-4D97-AF65-F5344CB8AC3E}">
        <p14:creationId xmlns:p14="http://schemas.microsoft.com/office/powerpoint/2010/main" val="1542853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Introduction</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4800" dirty="0">
                <a:solidFill>
                  <a:schemeClr val="bg1"/>
                </a:solidFill>
              </a:rPr>
              <a:t>Key words:</a:t>
            </a:r>
          </a:p>
          <a:p>
            <a:pPr lvl="1"/>
            <a:r>
              <a:rPr lang="en-US" sz="4400" dirty="0">
                <a:solidFill>
                  <a:schemeClr val="bg1"/>
                </a:solidFill>
              </a:rPr>
              <a:t>Righteousness – 66x</a:t>
            </a:r>
          </a:p>
          <a:p>
            <a:pPr lvl="1"/>
            <a:r>
              <a:rPr lang="en-US" sz="4400" dirty="0">
                <a:solidFill>
                  <a:schemeClr val="bg1"/>
                </a:solidFill>
              </a:rPr>
              <a:t>Law – 75x</a:t>
            </a:r>
          </a:p>
          <a:p>
            <a:pPr lvl="1"/>
            <a:r>
              <a:rPr lang="en-US" sz="4400" dirty="0">
                <a:solidFill>
                  <a:schemeClr val="bg1"/>
                </a:solidFill>
              </a:rPr>
              <a:t>Faith, belief, believe – 61x</a:t>
            </a:r>
          </a:p>
          <a:p>
            <a:pPr lvl="1"/>
            <a:r>
              <a:rPr lang="en-US" sz="4400" dirty="0">
                <a:solidFill>
                  <a:schemeClr val="bg1"/>
                </a:solidFill>
              </a:rPr>
              <a:t>Sin, sinner, sinful – 58x</a:t>
            </a:r>
          </a:p>
          <a:p>
            <a:pPr lvl="1"/>
            <a:r>
              <a:rPr lang="en-US" sz="4400" dirty="0">
                <a:solidFill>
                  <a:schemeClr val="bg1"/>
                </a:solidFill>
              </a:rPr>
              <a:t>Death, die, kill – 48x</a:t>
            </a:r>
          </a:p>
          <a:p>
            <a:pPr lvl="1"/>
            <a:r>
              <a:rPr lang="en-US" sz="4400" dirty="0">
                <a:solidFill>
                  <a:schemeClr val="bg1"/>
                </a:solidFill>
              </a:rPr>
              <a:t>Flesh, fleshly, carnal – 30x</a:t>
            </a:r>
          </a:p>
          <a:p>
            <a:pPr lvl="1"/>
            <a:r>
              <a:rPr lang="en-US" sz="4400" dirty="0">
                <a:solidFill>
                  <a:schemeClr val="bg1"/>
                </a:solidFill>
              </a:rPr>
              <a:t>Grace – 25x</a:t>
            </a:r>
          </a:p>
          <a:p>
            <a:pPr lvl="1"/>
            <a:r>
              <a:rPr lang="en-US" sz="4400" dirty="0">
                <a:solidFill>
                  <a:schemeClr val="bg1"/>
                </a:solidFill>
              </a:rPr>
              <a:t>Holy – 24x</a:t>
            </a:r>
          </a:p>
        </p:txBody>
      </p:sp>
    </p:spTree>
    <p:extLst>
      <p:ext uri="{BB962C8B-B14F-4D97-AF65-F5344CB8AC3E}">
        <p14:creationId xmlns:p14="http://schemas.microsoft.com/office/powerpoint/2010/main" val="1990123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fontScale="90000"/>
          </a:bodyPr>
          <a:lstStyle/>
          <a:p>
            <a:r>
              <a:rPr lang="en-US" sz="6600" dirty="0">
                <a:solidFill>
                  <a:schemeClr val="bg1"/>
                </a:solidFill>
              </a:rPr>
              <a:t>3. Made through Faith, Not Law 13-15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13: promise: key word [13, 14, 16, 20]; heir of the world: couldn’t be the Law, given at least 430 yrs. later</a:t>
            </a:r>
          </a:p>
          <a:p>
            <a:r>
              <a:rPr lang="en-US" sz="5000" dirty="0">
                <a:solidFill>
                  <a:schemeClr val="bg1"/>
                </a:solidFill>
              </a:rPr>
              <a:t>14: faith made empty</a:t>
            </a:r>
          </a:p>
          <a:p>
            <a:r>
              <a:rPr lang="en-US" sz="5000" dirty="0">
                <a:solidFill>
                  <a:schemeClr val="bg1"/>
                </a:solidFill>
              </a:rPr>
              <a:t>15: since no one could keep perfectly, in the end all it could bring was wrath</a:t>
            </a:r>
          </a:p>
        </p:txBody>
      </p:sp>
    </p:spTree>
    <p:extLst>
      <p:ext uri="{BB962C8B-B14F-4D97-AF65-F5344CB8AC3E}">
        <p14:creationId xmlns:p14="http://schemas.microsoft.com/office/powerpoint/2010/main" val="4224712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4. Father of All True Believers 16-25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16-17: law/works nullify the Promise; grace/faith guarantees it</a:t>
            </a:r>
          </a:p>
          <a:p>
            <a:r>
              <a:rPr lang="en-US" sz="5000" dirty="0">
                <a:solidFill>
                  <a:schemeClr val="bg1"/>
                </a:solidFill>
              </a:rPr>
              <a:t>18: 1</a:t>
            </a:r>
            <a:r>
              <a:rPr lang="en-US" sz="5000" baseline="30000" dirty="0">
                <a:solidFill>
                  <a:schemeClr val="bg1"/>
                </a:solidFill>
              </a:rPr>
              <a:t>st</a:t>
            </a:r>
            <a:r>
              <a:rPr lang="en-US" sz="5000" dirty="0">
                <a:solidFill>
                  <a:schemeClr val="bg1"/>
                </a:solidFill>
              </a:rPr>
              <a:t> use of hope in Romans; most NT book</a:t>
            </a:r>
          </a:p>
          <a:p>
            <a:r>
              <a:rPr lang="en-US" sz="5000" dirty="0">
                <a:solidFill>
                  <a:schemeClr val="bg1"/>
                </a:solidFill>
              </a:rPr>
              <a:t>19: considered his body not dead because he believed in God</a:t>
            </a:r>
          </a:p>
          <a:p>
            <a:r>
              <a:rPr lang="en-US" sz="5000" dirty="0">
                <a:solidFill>
                  <a:schemeClr val="bg1"/>
                </a:solidFill>
              </a:rPr>
              <a:t>20: A not perfect; grew strong – </a:t>
            </a:r>
            <a:r>
              <a:rPr lang="en-US" sz="5000" dirty="0" err="1">
                <a:solidFill>
                  <a:schemeClr val="bg1"/>
                </a:solidFill>
              </a:rPr>
              <a:t>dunamis</a:t>
            </a:r>
            <a:r>
              <a:rPr lang="en-US" sz="5000" dirty="0">
                <a:solidFill>
                  <a:schemeClr val="bg1"/>
                </a:solidFill>
              </a:rPr>
              <a:t> </a:t>
            </a:r>
          </a:p>
          <a:p>
            <a:r>
              <a:rPr lang="en-US" sz="5000" dirty="0">
                <a:solidFill>
                  <a:schemeClr val="bg1"/>
                </a:solidFill>
              </a:rPr>
              <a:t>21: fully assured – </a:t>
            </a:r>
            <a:r>
              <a:rPr lang="en-US" sz="5000" i="1" dirty="0">
                <a:solidFill>
                  <a:schemeClr val="bg1"/>
                </a:solidFill>
              </a:rPr>
              <a:t>complete </a:t>
            </a:r>
            <a:r>
              <a:rPr lang="en-US" sz="5000" dirty="0">
                <a:solidFill>
                  <a:schemeClr val="bg1"/>
                </a:solidFill>
              </a:rPr>
              <a:t>+ </a:t>
            </a:r>
            <a:r>
              <a:rPr lang="en-US" sz="5000" i="1" dirty="0">
                <a:solidFill>
                  <a:schemeClr val="bg1"/>
                </a:solidFill>
              </a:rPr>
              <a:t>carry</a:t>
            </a:r>
          </a:p>
          <a:p>
            <a:pPr marL="0" indent="0">
              <a:buNone/>
            </a:pPr>
            <a:endParaRPr lang="en-US" sz="5000" dirty="0">
              <a:solidFill>
                <a:schemeClr val="bg1"/>
              </a:solidFill>
            </a:endParaRPr>
          </a:p>
        </p:txBody>
      </p:sp>
    </p:spTree>
    <p:extLst>
      <p:ext uri="{BB962C8B-B14F-4D97-AF65-F5344CB8AC3E}">
        <p14:creationId xmlns:p14="http://schemas.microsoft.com/office/powerpoint/2010/main" val="2405283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4. Father of All True Believers 16-25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22: quotes Gen. 15:6 again</a:t>
            </a:r>
          </a:p>
          <a:p>
            <a:r>
              <a:rPr lang="en-US" sz="5000" dirty="0">
                <a:solidFill>
                  <a:schemeClr val="bg1"/>
                </a:solidFill>
              </a:rPr>
              <a:t>23,24: written for our benefit today also</a:t>
            </a:r>
          </a:p>
          <a:p>
            <a:r>
              <a:rPr lang="en-US" sz="5000" dirty="0">
                <a:solidFill>
                  <a:schemeClr val="bg1"/>
                </a:solidFill>
              </a:rPr>
              <a:t>25: delivered over: </a:t>
            </a:r>
            <a:r>
              <a:rPr lang="en-US" sz="5000" i="1" dirty="0">
                <a:solidFill>
                  <a:schemeClr val="bg1"/>
                </a:solidFill>
              </a:rPr>
              <a:t>alongside</a:t>
            </a:r>
            <a:r>
              <a:rPr lang="en-US" sz="5000" dirty="0">
                <a:solidFill>
                  <a:schemeClr val="bg1"/>
                </a:solidFill>
              </a:rPr>
              <a:t> + </a:t>
            </a:r>
            <a:r>
              <a:rPr lang="en-US" sz="5000" i="1" dirty="0">
                <a:solidFill>
                  <a:schemeClr val="bg1"/>
                </a:solidFill>
              </a:rPr>
              <a:t>give</a:t>
            </a:r>
            <a:r>
              <a:rPr lang="en-US" sz="5000" dirty="0">
                <a:solidFill>
                  <a:schemeClr val="bg1"/>
                </a:solidFill>
              </a:rPr>
              <a:t>; used also in connection with Jesus’ enemies</a:t>
            </a:r>
          </a:p>
        </p:txBody>
      </p:sp>
    </p:spTree>
    <p:extLst>
      <p:ext uri="{BB962C8B-B14F-4D97-AF65-F5344CB8AC3E}">
        <p14:creationId xmlns:p14="http://schemas.microsoft.com/office/powerpoint/2010/main" val="2995371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752198"/>
            <a:ext cx="12191998" cy="6602759"/>
          </a:xfrm>
        </p:spPr>
        <p:txBody>
          <a:bodyPr>
            <a:noAutofit/>
          </a:bodyPr>
          <a:lstStyle/>
          <a:p>
            <a:pPr marL="914400" indent="-914400">
              <a:buFont typeface="+mj-lt"/>
              <a:buAutoNum type="arabicPeriod"/>
            </a:pPr>
            <a:r>
              <a:rPr lang="en-US" sz="4000" dirty="0">
                <a:solidFill>
                  <a:schemeClr val="bg1"/>
                </a:solidFill>
              </a:rPr>
              <a:t>We should live our lives to be like A. He believed and obeyed God even when he didn’t have all the details – and he was called the “friend of God.” [James 2:24]</a:t>
            </a:r>
          </a:p>
          <a:p>
            <a:pPr marL="914400" indent="-914400">
              <a:buFont typeface="+mj-lt"/>
              <a:buAutoNum type="arabicPeriod"/>
            </a:pPr>
            <a:r>
              <a:rPr lang="en-US" sz="4000" dirty="0">
                <a:solidFill>
                  <a:schemeClr val="bg1"/>
                </a:solidFill>
              </a:rPr>
              <a:t>It does not matter today if we are circumcised or uncircumcised, Jew or Greek today when it comes to obedience to God. If we want to be righteous today, it comes through baptism. Romans 6:3-4</a:t>
            </a:r>
          </a:p>
          <a:p>
            <a:pPr marL="914400" indent="-914400">
              <a:buFont typeface="+mj-lt"/>
              <a:buAutoNum type="arabicPeriod"/>
            </a:pPr>
            <a:r>
              <a:rPr lang="en-US" sz="4000" dirty="0">
                <a:solidFill>
                  <a:schemeClr val="bg1"/>
                </a:solidFill>
              </a:rPr>
              <a:t>We can never work enough to merit our own salvation. Thanks be to God, however, we can be forgiven of our sins! Take advantage of this today!</a:t>
            </a:r>
          </a:p>
        </p:txBody>
      </p:sp>
    </p:spTree>
    <p:extLst>
      <p:ext uri="{BB962C8B-B14F-4D97-AF65-F5344CB8AC3E}">
        <p14:creationId xmlns:p14="http://schemas.microsoft.com/office/powerpoint/2010/main" val="3497064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4198385"/>
          </a:xfrm>
        </p:spPr>
        <p:txBody>
          <a:bodyPr>
            <a:noAutofit/>
          </a:bodyPr>
          <a:lstStyle/>
          <a:p>
            <a:r>
              <a:rPr lang="en-US" sz="10300" dirty="0">
                <a:solidFill>
                  <a:schemeClr val="bg1"/>
                </a:solidFill>
              </a:rPr>
              <a:t>(A Bridge)</a:t>
            </a:r>
            <a:br>
              <a:rPr lang="en-US" sz="10300" dirty="0">
                <a:solidFill>
                  <a:schemeClr val="bg1"/>
                </a:solidFill>
              </a:rPr>
            </a:br>
            <a:r>
              <a:rPr lang="en-US" sz="10300" dirty="0">
                <a:solidFill>
                  <a:schemeClr val="bg1"/>
                </a:solidFill>
              </a:rPr>
              <a:t>The Blessing of Peace</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4489933"/>
            <a:ext cx="12192000" cy="1655762"/>
          </a:xfrm>
        </p:spPr>
        <p:txBody>
          <a:bodyPr>
            <a:normAutofit/>
          </a:bodyPr>
          <a:lstStyle/>
          <a:p>
            <a:r>
              <a:rPr lang="en-US" sz="8800" dirty="0">
                <a:solidFill>
                  <a:schemeClr val="bg1"/>
                </a:solidFill>
              </a:rPr>
              <a:t>Romans 5</a:t>
            </a:r>
          </a:p>
        </p:txBody>
      </p:sp>
    </p:spTree>
    <p:extLst>
      <p:ext uri="{BB962C8B-B14F-4D97-AF65-F5344CB8AC3E}">
        <p14:creationId xmlns:p14="http://schemas.microsoft.com/office/powerpoint/2010/main" val="7008516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0"/>
            <a:ext cx="12191998" cy="7513983"/>
          </a:xfrm>
        </p:spPr>
        <p:txBody>
          <a:bodyPr>
            <a:noAutofit/>
          </a:bodyPr>
          <a:lstStyle/>
          <a:p>
            <a:r>
              <a:rPr lang="en-US" sz="4000" dirty="0">
                <a:solidFill>
                  <a:schemeClr val="bg1"/>
                </a:solidFill>
              </a:rPr>
              <a:t>1: Depicting the Gentiles; thesis: 1:16</a:t>
            </a:r>
          </a:p>
          <a:p>
            <a:r>
              <a:rPr lang="en-US" sz="4000" dirty="0">
                <a:solidFill>
                  <a:schemeClr val="bg1"/>
                </a:solidFill>
              </a:rPr>
              <a:t>2: What About the Jews?</a:t>
            </a:r>
          </a:p>
          <a:p>
            <a:r>
              <a:rPr lang="en-US" sz="4000" dirty="0">
                <a:solidFill>
                  <a:schemeClr val="bg1"/>
                </a:solidFill>
              </a:rPr>
              <a:t>3: A Worldwide Dilemma</a:t>
            </a:r>
          </a:p>
          <a:p>
            <a:r>
              <a:rPr lang="en-US" sz="4000" dirty="0">
                <a:solidFill>
                  <a:schemeClr val="bg1"/>
                </a:solidFill>
              </a:rPr>
              <a:t>4: Abraham: the Man of Faith</a:t>
            </a:r>
          </a:p>
          <a:p>
            <a:r>
              <a:rPr lang="en-US" sz="4000" dirty="0">
                <a:solidFill>
                  <a:schemeClr val="bg1"/>
                </a:solidFill>
              </a:rPr>
              <a:t>5: The Blessing of Peace</a:t>
            </a:r>
          </a:p>
        </p:txBody>
      </p:sp>
    </p:spTree>
    <p:extLst>
      <p:ext uri="{BB962C8B-B14F-4D97-AF65-F5344CB8AC3E}">
        <p14:creationId xmlns:p14="http://schemas.microsoft.com/office/powerpoint/2010/main" val="1421464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Paul has not been to R when he writes, in Acts 20:2-3. He makes it there ~4yrs later</a:t>
            </a:r>
          </a:p>
          <a:p>
            <a:r>
              <a:rPr lang="en-US" sz="5000" dirty="0">
                <a:solidFill>
                  <a:schemeClr val="bg1"/>
                </a:solidFill>
              </a:rPr>
              <a:t>Church comprised of Jewish Christians &amp; Gentile Christians – clash of cultures now one in Christ</a:t>
            </a:r>
          </a:p>
          <a:p>
            <a:r>
              <a:rPr lang="en-US" sz="5000" dirty="0">
                <a:solidFill>
                  <a:schemeClr val="bg1"/>
                </a:solidFill>
              </a:rPr>
              <a:t>Ch. 4 illustrates faith through Abraham</a:t>
            </a:r>
          </a:p>
          <a:p>
            <a:r>
              <a:rPr lang="en-US" sz="5000" dirty="0">
                <a:solidFill>
                  <a:schemeClr val="bg1"/>
                </a:solidFill>
              </a:rPr>
              <a:t>Ch. 5 serves as a bridge between a discussion of justification and sanctification</a:t>
            </a:r>
          </a:p>
        </p:txBody>
      </p:sp>
    </p:spTree>
    <p:extLst>
      <p:ext uri="{BB962C8B-B14F-4D97-AF65-F5344CB8AC3E}">
        <p14:creationId xmlns:p14="http://schemas.microsoft.com/office/powerpoint/2010/main" val="3170643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Peace of God through Christ 1-11</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 law/works brings frustration &amp; doubt; grace/works results in peace</a:t>
            </a:r>
          </a:p>
          <a:p>
            <a:r>
              <a:rPr lang="en-US" sz="5000" dirty="0">
                <a:solidFill>
                  <a:schemeClr val="bg1"/>
                </a:solidFill>
              </a:rPr>
              <a:t>2: Whom – Jesus; access: </a:t>
            </a:r>
            <a:r>
              <a:rPr lang="en-US" sz="5000" i="1" dirty="0">
                <a:solidFill>
                  <a:schemeClr val="bg1"/>
                </a:solidFill>
              </a:rPr>
              <a:t>to </a:t>
            </a:r>
            <a:r>
              <a:rPr lang="en-US" sz="5000" dirty="0">
                <a:solidFill>
                  <a:schemeClr val="bg1"/>
                </a:solidFill>
              </a:rPr>
              <a:t>+ </a:t>
            </a:r>
            <a:r>
              <a:rPr lang="en-US" sz="5000" i="1" dirty="0">
                <a:solidFill>
                  <a:schemeClr val="bg1"/>
                </a:solidFill>
              </a:rPr>
              <a:t>lead</a:t>
            </a:r>
            <a:endParaRPr lang="en-US" sz="5000" dirty="0">
              <a:solidFill>
                <a:schemeClr val="bg1"/>
              </a:solidFill>
            </a:endParaRPr>
          </a:p>
          <a:p>
            <a:r>
              <a:rPr lang="en-US" sz="5000" dirty="0">
                <a:solidFill>
                  <a:schemeClr val="bg1"/>
                </a:solidFill>
              </a:rPr>
              <a:t>3: not only do we rejoice in good times but also in tribulations (pressure in GK)</a:t>
            </a:r>
          </a:p>
          <a:p>
            <a:r>
              <a:rPr lang="en-US" sz="5000" dirty="0">
                <a:solidFill>
                  <a:schemeClr val="bg1"/>
                </a:solidFill>
              </a:rPr>
              <a:t>4: proven character: trustworthy, dependable</a:t>
            </a:r>
          </a:p>
          <a:p>
            <a:r>
              <a:rPr lang="en-US" sz="5000" dirty="0">
                <a:solidFill>
                  <a:schemeClr val="bg1"/>
                </a:solidFill>
              </a:rPr>
              <a:t>5: our hope will never disappoint us; love – agape [unconditional]; supreme ex. 5:6-8</a:t>
            </a:r>
          </a:p>
        </p:txBody>
      </p:sp>
    </p:spTree>
    <p:extLst>
      <p:ext uri="{BB962C8B-B14F-4D97-AF65-F5344CB8AC3E}">
        <p14:creationId xmlns:p14="http://schemas.microsoft.com/office/powerpoint/2010/main" val="2797016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Peace of God through Christ 1-11</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6: without strength – helpless</a:t>
            </a:r>
          </a:p>
          <a:p>
            <a:r>
              <a:rPr lang="en-US" sz="5000" dirty="0">
                <a:solidFill>
                  <a:schemeClr val="bg1"/>
                </a:solidFill>
              </a:rPr>
              <a:t>7: righteous: trying to live a righteous life; good man: also nice</a:t>
            </a:r>
          </a:p>
          <a:p>
            <a:r>
              <a:rPr lang="en-US" sz="5000" dirty="0">
                <a:solidFill>
                  <a:schemeClr val="bg1"/>
                </a:solidFill>
              </a:rPr>
              <a:t>8: </a:t>
            </a:r>
            <a:r>
              <a:rPr lang="en-US" sz="5000" cap="small" dirty="0" err="1">
                <a:solidFill>
                  <a:schemeClr val="bg1"/>
                </a:solidFill>
              </a:rPr>
              <a:t>nasb</a:t>
            </a:r>
            <a:r>
              <a:rPr lang="en-US" sz="5000" dirty="0">
                <a:solidFill>
                  <a:schemeClr val="bg1"/>
                </a:solidFill>
              </a:rPr>
              <a:t> “His own love” – unique to God</a:t>
            </a:r>
          </a:p>
          <a:p>
            <a:r>
              <a:rPr lang="en-US" sz="5000" dirty="0">
                <a:solidFill>
                  <a:schemeClr val="bg1"/>
                </a:solidFill>
              </a:rPr>
              <a:t>9: much more – 2x in 9, 10; because of God’s grace we don’t get what we deserve [wrath]</a:t>
            </a:r>
          </a:p>
          <a:p>
            <a:r>
              <a:rPr lang="en-US" sz="5000" dirty="0">
                <a:solidFill>
                  <a:schemeClr val="bg1"/>
                </a:solidFill>
              </a:rPr>
              <a:t>10: enemies – hate; no complimentary terms</a:t>
            </a:r>
          </a:p>
          <a:p>
            <a:endParaRPr lang="en-US" sz="5000" dirty="0">
              <a:solidFill>
                <a:schemeClr val="bg1"/>
              </a:solidFill>
            </a:endParaRPr>
          </a:p>
        </p:txBody>
      </p:sp>
    </p:spTree>
    <p:extLst>
      <p:ext uri="{BB962C8B-B14F-4D97-AF65-F5344CB8AC3E}">
        <p14:creationId xmlns:p14="http://schemas.microsoft.com/office/powerpoint/2010/main" val="3894071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Peace of God through Christ 1-11</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10: reconcile: exchange of hostility for a friendly relationship</a:t>
            </a:r>
          </a:p>
          <a:p>
            <a:r>
              <a:rPr lang="en-US" sz="5000" dirty="0">
                <a:solidFill>
                  <a:schemeClr val="bg1"/>
                </a:solidFill>
              </a:rPr>
              <a:t>Because Jesus is alive, we know that God accepted His sacrifice and we can therefore be saved.</a:t>
            </a:r>
          </a:p>
          <a:p>
            <a:r>
              <a:rPr lang="en-US" sz="5000" dirty="0">
                <a:solidFill>
                  <a:schemeClr val="bg1"/>
                </a:solidFill>
              </a:rPr>
              <a:t>11: boasting not in accomplishments but God</a:t>
            </a:r>
          </a:p>
          <a:p>
            <a:r>
              <a:rPr lang="en-US" sz="5000" dirty="0">
                <a:solidFill>
                  <a:schemeClr val="bg1"/>
                </a:solidFill>
              </a:rPr>
              <a:t>Atonement: at one </a:t>
            </a:r>
            <a:r>
              <a:rPr lang="en-US" sz="5000" dirty="0" err="1">
                <a:solidFill>
                  <a:schemeClr val="bg1"/>
                </a:solidFill>
              </a:rPr>
              <a:t>ment</a:t>
            </a:r>
            <a:r>
              <a:rPr lang="en-US" sz="5000" dirty="0">
                <a:solidFill>
                  <a:schemeClr val="bg1"/>
                </a:solidFill>
              </a:rPr>
              <a:t> – friends brought together – through Jesus</a:t>
            </a:r>
          </a:p>
        </p:txBody>
      </p:sp>
    </p:spTree>
    <p:extLst>
      <p:ext uri="{BB962C8B-B14F-4D97-AF65-F5344CB8AC3E}">
        <p14:creationId xmlns:p14="http://schemas.microsoft.com/office/powerpoint/2010/main" val="2167414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Prescript – Romans 1:1-7</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First 7 words are 1 sentence; 93 Greek words</a:t>
            </a:r>
          </a:p>
          <a:p>
            <a:r>
              <a:rPr lang="en-US" sz="5000" dirty="0">
                <a:solidFill>
                  <a:schemeClr val="bg1"/>
                </a:solidFill>
              </a:rPr>
              <a:t>1: servant – Greek – slave; more than ½ of population were slaves</a:t>
            </a:r>
          </a:p>
          <a:p>
            <a:r>
              <a:rPr lang="en-US" sz="5000" dirty="0">
                <a:solidFill>
                  <a:schemeClr val="bg1"/>
                </a:solidFill>
              </a:rPr>
              <a:t>2: wanted all to know good news of Jesus, firmly rooted in OT scriptures</a:t>
            </a:r>
          </a:p>
          <a:p>
            <a:r>
              <a:rPr lang="en-US" sz="5000" dirty="0">
                <a:solidFill>
                  <a:schemeClr val="bg1"/>
                </a:solidFill>
              </a:rPr>
              <a:t>3: focus shifts to Jesus</a:t>
            </a:r>
          </a:p>
          <a:p>
            <a:r>
              <a:rPr lang="en-US" sz="5000" dirty="0">
                <a:solidFill>
                  <a:schemeClr val="bg1"/>
                </a:solidFill>
              </a:rPr>
              <a:t>4: Jesus was also fully God</a:t>
            </a:r>
          </a:p>
        </p:txBody>
      </p:sp>
    </p:spTree>
    <p:extLst>
      <p:ext uri="{BB962C8B-B14F-4D97-AF65-F5344CB8AC3E}">
        <p14:creationId xmlns:p14="http://schemas.microsoft.com/office/powerpoint/2010/main" val="425138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All-Sufficiency of Sacrifice 12-21</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“What we lost in Adam… we more than gain back in Christ.” </a:t>
            </a:r>
            <a:r>
              <a:rPr lang="en-US" sz="5000" i="1" dirty="0">
                <a:solidFill>
                  <a:schemeClr val="bg1"/>
                </a:solidFill>
              </a:rPr>
              <a:t>J. D. Thomas</a:t>
            </a:r>
          </a:p>
          <a:p>
            <a:r>
              <a:rPr lang="en-US" sz="5000" dirty="0">
                <a:solidFill>
                  <a:schemeClr val="bg1"/>
                </a:solidFill>
              </a:rPr>
              <a:t>12: Adam, head of household, took all blame</a:t>
            </a:r>
          </a:p>
          <a:p>
            <a:r>
              <a:rPr lang="en-US" sz="5000" dirty="0">
                <a:solidFill>
                  <a:schemeClr val="bg1"/>
                </a:solidFill>
              </a:rPr>
              <a:t>Death – 20x in Romans</a:t>
            </a:r>
          </a:p>
          <a:p>
            <a:r>
              <a:rPr lang="en-US" sz="5000" dirty="0">
                <a:solidFill>
                  <a:schemeClr val="bg1"/>
                </a:solidFill>
              </a:rPr>
              <a:t>13: people have always had a law; </a:t>
            </a:r>
            <a:br>
              <a:rPr lang="en-US" sz="5000" dirty="0">
                <a:solidFill>
                  <a:schemeClr val="bg1"/>
                </a:solidFill>
              </a:rPr>
            </a:br>
            <a:r>
              <a:rPr lang="en-US" sz="5000" dirty="0">
                <a:solidFill>
                  <a:schemeClr val="bg1"/>
                </a:solidFill>
              </a:rPr>
              <a:t>imputed = credited</a:t>
            </a:r>
          </a:p>
          <a:p>
            <a:r>
              <a:rPr lang="en-US" sz="5000" dirty="0">
                <a:solidFill>
                  <a:schemeClr val="bg1"/>
                </a:solidFill>
              </a:rPr>
              <a:t>14: death personified as tyrannical ruler who commands his subjects to die</a:t>
            </a:r>
          </a:p>
        </p:txBody>
      </p:sp>
    </p:spTree>
    <p:extLst>
      <p:ext uri="{BB962C8B-B14F-4D97-AF65-F5344CB8AC3E}">
        <p14:creationId xmlns:p14="http://schemas.microsoft.com/office/powerpoint/2010/main" val="2337450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All-Sufficiency of Sacrifice 12-21</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15: different before showing similarities; ‘free gift’ redundant; God’s gift of Jesus reversed effect of Adam’s sin</a:t>
            </a:r>
          </a:p>
          <a:p>
            <a:r>
              <a:rPr lang="en-US" sz="5000" dirty="0">
                <a:solidFill>
                  <a:schemeClr val="bg1"/>
                </a:solidFill>
              </a:rPr>
              <a:t>16: </a:t>
            </a:r>
            <a:r>
              <a:rPr lang="en-US" sz="5000" i="1" dirty="0">
                <a:solidFill>
                  <a:schemeClr val="bg1"/>
                </a:solidFill>
              </a:rPr>
              <a:t>McCord: </a:t>
            </a:r>
            <a:r>
              <a:rPr lang="en-US" sz="5000" dirty="0">
                <a:solidFill>
                  <a:schemeClr val="bg1"/>
                </a:solidFill>
              </a:rPr>
              <a:t>judgment = verdict; trillions</a:t>
            </a:r>
          </a:p>
          <a:p>
            <a:r>
              <a:rPr lang="en-US" sz="5000" dirty="0">
                <a:solidFill>
                  <a:schemeClr val="bg1"/>
                </a:solidFill>
              </a:rPr>
              <a:t>17: 1] result of gift is “much more” than the result of transgression; 2] [</a:t>
            </a:r>
            <a:r>
              <a:rPr lang="en-US" sz="5000" i="1" dirty="0">
                <a:solidFill>
                  <a:schemeClr val="bg1"/>
                </a:solidFill>
              </a:rPr>
              <a:t>implied</a:t>
            </a:r>
            <a:r>
              <a:rPr lang="en-US" sz="5000" dirty="0">
                <a:solidFill>
                  <a:schemeClr val="bg1"/>
                </a:solidFill>
              </a:rPr>
              <a:t>] we have no choice regarding physical death; 3] [</a:t>
            </a:r>
            <a:r>
              <a:rPr lang="en-US" sz="5000" i="1" dirty="0" err="1">
                <a:solidFill>
                  <a:schemeClr val="bg1"/>
                </a:solidFill>
              </a:rPr>
              <a:t>unexp</a:t>
            </a:r>
            <a:r>
              <a:rPr lang="en-US" sz="5000" dirty="0">
                <a:solidFill>
                  <a:schemeClr val="bg1"/>
                </a:solidFill>
              </a:rPr>
              <a:t>] slaves </a:t>
            </a:r>
            <a:r>
              <a:rPr lang="en-US" sz="4400" dirty="0">
                <a:solidFill>
                  <a:schemeClr val="bg1"/>
                </a:solidFill>
              </a:rPr>
              <a:t>[sinners] </a:t>
            </a:r>
            <a:r>
              <a:rPr lang="en-US" sz="5000" dirty="0">
                <a:solidFill>
                  <a:schemeClr val="bg1"/>
                </a:solidFill>
              </a:rPr>
              <a:t>trade places with ruler</a:t>
            </a:r>
          </a:p>
        </p:txBody>
      </p:sp>
    </p:spTree>
    <p:extLst>
      <p:ext uri="{BB962C8B-B14F-4D97-AF65-F5344CB8AC3E}">
        <p14:creationId xmlns:p14="http://schemas.microsoft.com/office/powerpoint/2010/main" val="412692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All-Sufficiency of Sacrifice 12-21</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18: does not teach universalism [all ultimately saved]</a:t>
            </a:r>
          </a:p>
          <a:p>
            <a:r>
              <a:rPr lang="en-US" sz="5000" dirty="0">
                <a:solidFill>
                  <a:schemeClr val="bg1"/>
                </a:solidFill>
              </a:rPr>
              <a:t>19: both involved option to obey/disobey; Adam: “my will </a:t>
            </a:r>
            <a:r>
              <a:rPr lang="en-US" sz="5000">
                <a:solidFill>
                  <a:schemeClr val="bg1"/>
                </a:solidFill>
              </a:rPr>
              <a:t>be done”/</a:t>
            </a:r>
            <a:r>
              <a:rPr lang="en-US" sz="5000" dirty="0">
                <a:solidFill>
                  <a:schemeClr val="bg1"/>
                </a:solidFill>
              </a:rPr>
              <a:t>Jesus: “Thy Will..”</a:t>
            </a:r>
          </a:p>
          <a:p>
            <a:r>
              <a:rPr lang="en-US" sz="5000" dirty="0">
                <a:solidFill>
                  <a:schemeClr val="bg1"/>
                </a:solidFill>
              </a:rPr>
              <a:t>20: giving the Law caused sin to increase, not decrease, Ch. 7 exp.; grace: super-abounded</a:t>
            </a:r>
          </a:p>
          <a:p>
            <a:r>
              <a:rPr lang="en-US" sz="5000" dirty="0">
                <a:solidFill>
                  <a:schemeClr val="bg1"/>
                </a:solidFill>
              </a:rPr>
              <a:t>21: real “life” is being in presence of God; eternal “life’ is in His presence for eternity!</a:t>
            </a:r>
          </a:p>
        </p:txBody>
      </p:sp>
    </p:spTree>
    <p:extLst>
      <p:ext uri="{BB962C8B-B14F-4D97-AF65-F5344CB8AC3E}">
        <p14:creationId xmlns:p14="http://schemas.microsoft.com/office/powerpoint/2010/main" val="242060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752198"/>
            <a:ext cx="12191998" cy="6602759"/>
          </a:xfrm>
        </p:spPr>
        <p:txBody>
          <a:bodyPr>
            <a:noAutofit/>
          </a:bodyPr>
          <a:lstStyle/>
          <a:p>
            <a:pPr marL="914400" indent="-914400">
              <a:buFont typeface="+mj-lt"/>
              <a:buAutoNum type="arabicPeriod"/>
            </a:pPr>
            <a:r>
              <a:rPr lang="en-US" sz="4000" dirty="0">
                <a:solidFill>
                  <a:schemeClr val="bg1"/>
                </a:solidFill>
              </a:rPr>
              <a:t>Through the sacrificial death of Jesus Christ upon the cross, I can be justified (“just if </a:t>
            </a:r>
            <a:r>
              <a:rPr lang="en-US" sz="4000" dirty="0" err="1">
                <a:solidFill>
                  <a:schemeClr val="bg1"/>
                </a:solidFill>
              </a:rPr>
              <a:t>I’ed</a:t>
            </a:r>
            <a:r>
              <a:rPr lang="en-US" sz="4000" dirty="0">
                <a:solidFill>
                  <a:schemeClr val="bg1"/>
                </a:solidFill>
              </a:rPr>
              <a:t> never sinned”). This is offered nowhere else.</a:t>
            </a:r>
          </a:p>
          <a:p>
            <a:pPr marL="914400" indent="-914400">
              <a:buFont typeface="+mj-lt"/>
              <a:buAutoNum type="arabicPeriod"/>
            </a:pPr>
            <a:r>
              <a:rPr lang="en-US" sz="4000" dirty="0">
                <a:solidFill>
                  <a:schemeClr val="bg1"/>
                </a:solidFill>
              </a:rPr>
              <a:t>We do not inherit the sins of our parents. Just because Adam sinned and ushered in sin does not mean we inherit his sin. We are born innocent, in the image of God; sin occurs when we transgress God’s Law.</a:t>
            </a:r>
          </a:p>
          <a:p>
            <a:pPr marL="914400" indent="-914400">
              <a:buFont typeface="+mj-lt"/>
              <a:buAutoNum type="arabicPeriod"/>
            </a:pPr>
            <a:r>
              <a:rPr lang="en-US" sz="4000" dirty="0">
                <a:solidFill>
                  <a:schemeClr val="bg1"/>
                </a:solidFill>
              </a:rPr>
              <a:t>We should be thankful every day for the death of Jesus Christ. Without Him, we would be eternally lost.</a:t>
            </a:r>
          </a:p>
        </p:txBody>
      </p:sp>
    </p:spTree>
    <p:extLst>
      <p:ext uri="{BB962C8B-B14F-4D97-AF65-F5344CB8AC3E}">
        <p14:creationId xmlns:p14="http://schemas.microsoft.com/office/powerpoint/2010/main" val="386389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4198385"/>
          </a:xfrm>
        </p:spPr>
        <p:txBody>
          <a:bodyPr>
            <a:noAutofit/>
          </a:bodyPr>
          <a:lstStyle/>
          <a:p>
            <a:r>
              <a:rPr lang="en-US" sz="10300" dirty="0">
                <a:solidFill>
                  <a:schemeClr val="bg1"/>
                </a:solidFill>
              </a:rPr>
              <a:t>Having Died,</a:t>
            </a:r>
            <a:br>
              <a:rPr lang="en-US" sz="10300" dirty="0">
                <a:solidFill>
                  <a:schemeClr val="bg1"/>
                </a:solidFill>
              </a:rPr>
            </a:br>
            <a:r>
              <a:rPr lang="en-US" sz="10300" dirty="0">
                <a:solidFill>
                  <a:schemeClr val="bg1"/>
                </a:solidFill>
              </a:rPr>
              <a:t>We Live</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4489933"/>
            <a:ext cx="12192000" cy="1655762"/>
          </a:xfrm>
        </p:spPr>
        <p:txBody>
          <a:bodyPr>
            <a:normAutofit/>
          </a:bodyPr>
          <a:lstStyle/>
          <a:p>
            <a:r>
              <a:rPr lang="en-US" sz="8800" dirty="0">
                <a:solidFill>
                  <a:schemeClr val="bg1"/>
                </a:solidFill>
              </a:rPr>
              <a:t>Romans 6</a:t>
            </a:r>
          </a:p>
        </p:txBody>
      </p:sp>
    </p:spTree>
    <p:extLst>
      <p:ext uri="{BB962C8B-B14F-4D97-AF65-F5344CB8AC3E}">
        <p14:creationId xmlns:p14="http://schemas.microsoft.com/office/powerpoint/2010/main" val="210637533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0"/>
            <a:ext cx="12191998" cy="7513983"/>
          </a:xfrm>
        </p:spPr>
        <p:txBody>
          <a:bodyPr>
            <a:noAutofit/>
          </a:bodyPr>
          <a:lstStyle/>
          <a:p>
            <a:r>
              <a:rPr lang="en-US" sz="4000" dirty="0">
                <a:solidFill>
                  <a:schemeClr val="bg1"/>
                </a:solidFill>
              </a:rPr>
              <a:t>1: Depicting the Gentiles; thesis: 1:16</a:t>
            </a:r>
          </a:p>
          <a:p>
            <a:r>
              <a:rPr lang="en-US" sz="4000" dirty="0">
                <a:solidFill>
                  <a:schemeClr val="bg1"/>
                </a:solidFill>
              </a:rPr>
              <a:t>2: What About the Jews?</a:t>
            </a:r>
          </a:p>
          <a:p>
            <a:r>
              <a:rPr lang="en-US" sz="4000" dirty="0">
                <a:solidFill>
                  <a:schemeClr val="bg1"/>
                </a:solidFill>
              </a:rPr>
              <a:t>3: A Worldwide Dilemma</a:t>
            </a:r>
          </a:p>
          <a:p>
            <a:r>
              <a:rPr lang="en-US" sz="4000" dirty="0">
                <a:solidFill>
                  <a:schemeClr val="bg1"/>
                </a:solidFill>
              </a:rPr>
              <a:t>4: Abraham: the Man of Faith</a:t>
            </a:r>
          </a:p>
          <a:p>
            <a:r>
              <a:rPr lang="en-US" sz="4000" dirty="0">
                <a:solidFill>
                  <a:schemeClr val="bg1"/>
                </a:solidFill>
              </a:rPr>
              <a:t>5: The Blessing of Peace</a:t>
            </a:r>
          </a:p>
          <a:p>
            <a:r>
              <a:rPr lang="en-US" sz="4000" dirty="0">
                <a:solidFill>
                  <a:schemeClr val="bg1"/>
                </a:solidFill>
              </a:rPr>
              <a:t>6: Having Died, We Live</a:t>
            </a:r>
          </a:p>
        </p:txBody>
      </p:sp>
    </p:spTree>
    <p:extLst>
      <p:ext uri="{BB962C8B-B14F-4D97-AF65-F5344CB8AC3E}">
        <p14:creationId xmlns:p14="http://schemas.microsoft.com/office/powerpoint/2010/main" val="3172879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Paul has not been to R when he writes, in Acts 20:2-3. He makes it there ~4yrs later</a:t>
            </a:r>
          </a:p>
          <a:p>
            <a:r>
              <a:rPr lang="en-US" sz="5000" dirty="0">
                <a:solidFill>
                  <a:schemeClr val="bg1"/>
                </a:solidFill>
              </a:rPr>
              <a:t>Church comprised of Jewish Christians &amp; Gentile Christians – clash of cultures now one in Christ</a:t>
            </a:r>
          </a:p>
          <a:p>
            <a:r>
              <a:rPr lang="en-US" sz="5000" dirty="0">
                <a:solidFill>
                  <a:schemeClr val="bg1"/>
                </a:solidFill>
              </a:rPr>
              <a:t>Ch. 5 serves as a bridge between a discussion of justification and sanctification</a:t>
            </a:r>
          </a:p>
          <a:p>
            <a:r>
              <a:rPr lang="en-US" sz="5000" dirty="0">
                <a:solidFill>
                  <a:schemeClr val="bg1"/>
                </a:solidFill>
              </a:rPr>
              <a:t>Ch. 6 discusses our new life in Christ</a:t>
            </a:r>
          </a:p>
        </p:txBody>
      </p:sp>
    </p:spTree>
    <p:extLst>
      <p:ext uri="{BB962C8B-B14F-4D97-AF65-F5344CB8AC3E}">
        <p14:creationId xmlns:p14="http://schemas.microsoft.com/office/powerpoint/2010/main" val="3162951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Grace: Not a License to Sin 1-14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Holiness </a:t>
            </a:r>
            <a:r>
              <a:rPr lang="en-US" sz="5000" cap="small" dirty="0">
                <a:solidFill>
                  <a:schemeClr val="bg1"/>
                </a:solidFill>
              </a:rPr>
              <a:t>kjv</a:t>
            </a:r>
            <a:r>
              <a:rPr lang="en-US" sz="5000" dirty="0">
                <a:solidFill>
                  <a:schemeClr val="bg1"/>
                </a:solidFill>
              </a:rPr>
              <a:t> / sanctification </a:t>
            </a:r>
            <a:r>
              <a:rPr lang="en-US" sz="5000" cap="small" dirty="0" err="1">
                <a:solidFill>
                  <a:schemeClr val="bg1"/>
                </a:solidFill>
              </a:rPr>
              <a:t>nasb</a:t>
            </a:r>
            <a:r>
              <a:rPr lang="en-US" sz="5000" dirty="0">
                <a:solidFill>
                  <a:schemeClr val="bg1"/>
                </a:solidFill>
              </a:rPr>
              <a:t> – happens as a Christian &amp; daily process over a lifetime</a:t>
            </a:r>
          </a:p>
          <a:p>
            <a:r>
              <a:rPr lang="en-US" sz="5000" dirty="0">
                <a:solidFill>
                  <a:schemeClr val="bg1"/>
                </a:solidFill>
              </a:rPr>
              <a:t>1: common 1stC attitude; Jude 4</a:t>
            </a:r>
          </a:p>
          <a:p>
            <a:r>
              <a:rPr lang="en-US" sz="5000" dirty="0">
                <a:solidFill>
                  <a:schemeClr val="bg1"/>
                </a:solidFill>
              </a:rPr>
              <a:t>2: Phillips: “What a ghastly thought!” like a dead animal with food in front of it</a:t>
            </a:r>
          </a:p>
          <a:p>
            <a:r>
              <a:rPr lang="en-US" sz="5000" dirty="0">
                <a:solidFill>
                  <a:schemeClr val="bg1"/>
                </a:solidFill>
              </a:rPr>
              <a:t>3: How and when do we die to sin? Only mention of baptism in letter</a:t>
            </a:r>
          </a:p>
        </p:txBody>
      </p:sp>
    </p:spTree>
    <p:extLst>
      <p:ext uri="{BB962C8B-B14F-4D97-AF65-F5344CB8AC3E}">
        <p14:creationId xmlns:p14="http://schemas.microsoft.com/office/powerpoint/2010/main" val="3398677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Grace: Not a License to Sin 1-14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Baptism not regarded as an “optional extra”</a:t>
            </a:r>
          </a:p>
          <a:p>
            <a:r>
              <a:rPr lang="en-US" sz="5000" dirty="0">
                <a:solidFill>
                  <a:schemeClr val="bg1"/>
                </a:solidFill>
              </a:rPr>
              <a:t>Personal relationship with Christ</a:t>
            </a:r>
          </a:p>
          <a:p>
            <a:pPr lvl="1"/>
            <a:r>
              <a:rPr lang="en-US" sz="4600" dirty="0">
                <a:solidFill>
                  <a:schemeClr val="bg1"/>
                </a:solidFill>
              </a:rPr>
              <a:t>3: baptized </a:t>
            </a:r>
            <a:r>
              <a:rPr lang="en-US" sz="4600" u="sng" dirty="0">
                <a:solidFill>
                  <a:schemeClr val="bg1"/>
                </a:solidFill>
              </a:rPr>
              <a:t>into</a:t>
            </a:r>
            <a:r>
              <a:rPr lang="en-US" sz="4600" dirty="0">
                <a:solidFill>
                  <a:schemeClr val="bg1"/>
                </a:solidFill>
              </a:rPr>
              <a:t> Christ = baptized </a:t>
            </a:r>
            <a:r>
              <a:rPr lang="en-US" sz="4600" u="sng" dirty="0">
                <a:solidFill>
                  <a:schemeClr val="bg1"/>
                </a:solidFill>
              </a:rPr>
              <a:t>into</a:t>
            </a:r>
            <a:r>
              <a:rPr lang="en-US" sz="4600" dirty="0">
                <a:solidFill>
                  <a:schemeClr val="bg1"/>
                </a:solidFill>
              </a:rPr>
              <a:t> His Death</a:t>
            </a:r>
          </a:p>
          <a:p>
            <a:pPr lvl="1"/>
            <a:r>
              <a:rPr lang="en-US" sz="4600" dirty="0">
                <a:solidFill>
                  <a:schemeClr val="bg1"/>
                </a:solidFill>
              </a:rPr>
              <a:t>4: buried </a:t>
            </a:r>
            <a:r>
              <a:rPr lang="en-US" sz="4600" u="sng" dirty="0">
                <a:solidFill>
                  <a:schemeClr val="bg1"/>
                </a:solidFill>
              </a:rPr>
              <a:t>with</a:t>
            </a:r>
            <a:r>
              <a:rPr lang="en-US" sz="4600" dirty="0">
                <a:solidFill>
                  <a:schemeClr val="bg1"/>
                </a:solidFill>
              </a:rPr>
              <a:t> Him baptism</a:t>
            </a:r>
          </a:p>
          <a:p>
            <a:pPr lvl="1"/>
            <a:r>
              <a:rPr lang="en-US" sz="4600" dirty="0">
                <a:solidFill>
                  <a:schemeClr val="bg1"/>
                </a:solidFill>
              </a:rPr>
              <a:t>5: united </a:t>
            </a:r>
            <a:r>
              <a:rPr lang="en-US" sz="4600" u="sng" dirty="0">
                <a:solidFill>
                  <a:schemeClr val="bg1"/>
                </a:solidFill>
              </a:rPr>
              <a:t>with</a:t>
            </a:r>
            <a:r>
              <a:rPr lang="en-US" sz="4600" dirty="0">
                <a:solidFill>
                  <a:schemeClr val="bg1"/>
                </a:solidFill>
              </a:rPr>
              <a:t> Him</a:t>
            </a:r>
          </a:p>
          <a:p>
            <a:pPr lvl="1"/>
            <a:r>
              <a:rPr lang="en-US" sz="4600" dirty="0">
                <a:solidFill>
                  <a:schemeClr val="bg1"/>
                </a:solidFill>
              </a:rPr>
              <a:t>6: crucified </a:t>
            </a:r>
            <a:r>
              <a:rPr lang="en-US" sz="4600" u="sng" dirty="0">
                <a:solidFill>
                  <a:schemeClr val="bg1"/>
                </a:solidFill>
              </a:rPr>
              <a:t>with</a:t>
            </a:r>
            <a:r>
              <a:rPr lang="en-US" sz="4600" dirty="0">
                <a:solidFill>
                  <a:schemeClr val="bg1"/>
                </a:solidFill>
              </a:rPr>
              <a:t> Him</a:t>
            </a:r>
          </a:p>
          <a:p>
            <a:pPr lvl="1"/>
            <a:r>
              <a:rPr lang="en-US" sz="4600" dirty="0">
                <a:solidFill>
                  <a:schemeClr val="bg1"/>
                </a:solidFill>
              </a:rPr>
              <a:t>8: died </a:t>
            </a:r>
            <a:r>
              <a:rPr lang="en-US" sz="4600" u="sng" dirty="0">
                <a:solidFill>
                  <a:schemeClr val="bg1"/>
                </a:solidFill>
              </a:rPr>
              <a:t>with</a:t>
            </a:r>
            <a:r>
              <a:rPr lang="en-US" sz="4600" dirty="0">
                <a:solidFill>
                  <a:schemeClr val="bg1"/>
                </a:solidFill>
              </a:rPr>
              <a:t> Christ … live </a:t>
            </a:r>
            <a:r>
              <a:rPr lang="en-US" sz="4600" u="sng" dirty="0">
                <a:solidFill>
                  <a:schemeClr val="bg1"/>
                </a:solidFill>
              </a:rPr>
              <a:t>with</a:t>
            </a:r>
            <a:r>
              <a:rPr lang="en-US" sz="4600" dirty="0">
                <a:solidFill>
                  <a:schemeClr val="bg1"/>
                </a:solidFill>
              </a:rPr>
              <a:t> Him</a:t>
            </a:r>
          </a:p>
          <a:p>
            <a:r>
              <a:rPr lang="en-US" sz="5000" dirty="0">
                <a:solidFill>
                  <a:schemeClr val="bg1"/>
                </a:solidFill>
              </a:rPr>
              <a:t>4: we should act like a new life!</a:t>
            </a:r>
          </a:p>
        </p:txBody>
      </p:sp>
    </p:spTree>
    <p:extLst>
      <p:ext uri="{BB962C8B-B14F-4D97-AF65-F5344CB8AC3E}">
        <p14:creationId xmlns:p14="http://schemas.microsoft.com/office/powerpoint/2010/main" val="2984101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Grace: Not a License to Sin 1-14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5: if=since; united=</a:t>
            </a:r>
            <a:r>
              <a:rPr lang="en-US" sz="5000" i="1" dirty="0">
                <a:solidFill>
                  <a:schemeClr val="bg1"/>
                </a:solidFill>
              </a:rPr>
              <a:t>with </a:t>
            </a:r>
            <a:r>
              <a:rPr lang="en-US" sz="5000" dirty="0">
                <a:solidFill>
                  <a:schemeClr val="bg1"/>
                </a:solidFill>
              </a:rPr>
              <a:t>+ </a:t>
            </a:r>
            <a:r>
              <a:rPr lang="en-US" sz="5000" i="1" dirty="0">
                <a:solidFill>
                  <a:schemeClr val="bg1"/>
                </a:solidFill>
              </a:rPr>
              <a:t>grow</a:t>
            </a:r>
          </a:p>
          <a:p>
            <a:r>
              <a:rPr lang="en-US" sz="5000" dirty="0">
                <a:solidFill>
                  <a:schemeClr val="bg1"/>
                </a:solidFill>
              </a:rPr>
              <a:t>6: old man – GK – before we were Christians </a:t>
            </a:r>
          </a:p>
          <a:p>
            <a:r>
              <a:rPr lang="en-US" sz="5000" dirty="0">
                <a:solidFill>
                  <a:schemeClr val="bg1"/>
                </a:solidFill>
              </a:rPr>
              <a:t>7: sin reigned like a king [5:21] but now no longer a reason to bow the knee</a:t>
            </a:r>
          </a:p>
          <a:p>
            <a:r>
              <a:rPr lang="en-US" sz="5000" dirty="0">
                <a:solidFill>
                  <a:schemeClr val="bg1"/>
                </a:solidFill>
              </a:rPr>
              <a:t>8: we believe because we were raised to walk</a:t>
            </a:r>
          </a:p>
          <a:p>
            <a:r>
              <a:rPr lang="en-US" sz="5000" dirty="0">
                <a:solidFill>
                  <a:schemeClr val="bg1"/>
                </a:solidFill>
              </a:rPr>
              <a:t>9: only Christ was raised to never die again</a:t>
            </a:r>
          </a:p>
          <a:p>
            <a:r>
              <a:rPr lang="en-US" sz="5000" dirty="0">
                <a:solidFill>
                  <a:schemeClr val="bg1"/>
                </a:solidFill>
              </a:rPr>
              <a:t>10: He had no sins of His own, He took on ours</a:t>
            </a:r>
          </a:p>
        </p:txBody>
      </p:sp>
    </p:spTree>
    <p:extLst>
      <p:ext uri="{BB962C8B-B14F-4D97-AF65-F5344CB8AC3E}">
        <p14:creationId xmlns:p14="http://schemas.microsoft.com/office/powerpoint/2010/main" val="3437263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Prescript – Romans 1:1-7</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5: full circle: back to himself. </a:t>
            </a:r>
          </a:p>
          <a:p>
            <a:r>
              <a:rPr lang="en-US" sz="5000" dirty="0">
                <a:solidFill>
                  <a:schemeClr val="bg1"/>
                </a:solidFill>
              </a:rPr>
              <a:t>6: called – same as v. 1 – divinely called</a:t>
            </a:r>
          </a:p>
          <a:p>
            <a:r>
              <a:rPr lang="en-US" sz="5000" dirty="0">
                <a:solidFill>
                  <a:schemeClr val="bg1"/>
                </a:solidFill>
              </a:rPr>
              <a:t>7: lovely greeting to them</a:t>
            </a:r>
          </a:p>
        </p:txBody>
      </p:sp>
    </p:spTree>
    <p:extLst>
      <p:ext uri="{BB962C8B-B14F-4D97-AF65-F5344CB8AC3E}">
        <p14:creationId xmlns:p14="http://schemas.microsoft.com/office/powerpoint/2010/main" val="1223437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Grace: Not a License to Sin 1-14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10: “once for all: - perpetual validity, not requiring repetition </a:t>
            </a:r>
          </a:p>
          <a:p>
            <a:r>
              <a:rPr lang="en-US" sz="5000" dirty="0">
                <a:solidFill>
                  <a:schemeClr val="bg1"/>
                </a:solidFill>
              </a:rPr>
              <a:t>11: consider – accounting term</a:t>
            </a:r>
          </a:p>
          <a:p>
            <a:r>
              <a:rPr lang="en-US" sz="5000" dirty="0">
                <a:solidFill>
                  <a:schemeClr val="bg1"/>
                </a:solidFill>
              </a:rPr>
              <a:t>12: emphasis on exhorting – “you”</a:t>
            </a:r>
          </a:p>
          <a:p>
            <a:r>
              <a:rPr lang="en-US" sz="5000" dirty="0">
                <a:solidFill>
                  <a:schemeClr val="bg1"/>
                </a:solidFill>
              </a:rPr>
              <a:t>13: instruments – tools; usually trans. weapons, armor in NT</a:t>
            </a:r>
          </a:p>
          <a:p>
            <a:r>
              <a:rPr lang="en-US" sz="5000" dirty="0">
                <a:solidFill>
                  <a:schemeClr val="bg1"/>
                </a:solidFill>
              </a:rPr>
              <a:t>14: “You can do that, but you will be in trouble if you do!”</a:t>
            </a:r>
          </a:p>
        </p:txBody>
      </p:sp>
    </p:spTree>
    <p:extLst>
      <p:ext uri="{BB962C8B-B14F-4D97-AF65-F5344CB8AC3E}">
        <p14:creationId xmlns:p14="http://schemas.microsoft.com/office/powerpoint/2010/main" val="342406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4800" dirty="0">
                <a:solidFill>
                  <a:schemeClr val="bg1"/>
                </a:solidFill>
              </a:rPr>
              <a:t>2. Freedom from the Law – Not a License 15-23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15: no longer the slaves of sin but are now slaves of God</a:t>
            </a:r>
          </a:p>
          <a:p>
            <a:r>
              <a:rPr lang="en-US" sz="5000" dirty="0">
                <a:solidFill>
                  <a:schemeClr val="bg1"/>
                </a:solidFill>
              </a:rPr>
              <a:t>16: man has a choice, either serve lusts or obey God &gt; Master</a:t>
            </a:r>
          </a:p>
          <a:p>
            <a:r>
              <a:rPr lang="en-US" sz="5000" dirty="0">
                <a:solidFill>
                  <a:schemeClr val="bg1"/>
                </a:solidFill>
              </a:rPr>
              <a:t>17: “Faith only” teachers have a hard time with v. 16-17</a:t>
            </a:r>
          </a:p>
          <a:p>
            <a:r>
              <a:rPr lang="en-US" sz="5000" dirty="0">
                <a:solidFill>
                  <a:schemeClr val="bg1"/>
                </a:solidFill>
              </a:rPr>
              <a:t>18: freed when they obeyed from the heart, not before!</a:t>
            </a:r>
          </a:p>
        </p:txBody>
      </p:sp>
    </p:spTree>
    <p:extLst>
      <p:ext uri="{BB962C8B-B14F-4D97-AF65-F5344CB8AC3E}">
        <p14:creationId xmlns:p14="http://schemas.microsoft.com/office/powerpoint/2010/main" val="4279912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4800" dirty="0">
                <a:solidFill>
                  <a:schemeClr val="bg1"/>
                </a:solidFill>
              </a:rPr>
              <a:t>2. Freedom from the Law – Not a License 15-23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19: using an illustration you are comfortable with so you grasp my teaching</a:t>
            </a:r>
          </a:p>
          <a:p>
            <a:r>
              <a:rPr lang="en-US" sz="5000" dirty="0">
                <a:solidFill>
                  <a:schemeClr val="bg1"/>
                </a:solidFill>
              </a:rPr>
              <a:t>20: encourage to continue committing their lives to the Lord – everyday decision</a:t>
            </a:r>
          </a:p>
          <a:p>
            <a:r>
              <a:rPr lang="en-US" sz="5000" dirty="0">
                <a:solidFill>
                  <a:schemeClr val="bg1"/>
                </a:solidFill>
              </a:rPr>
              <a:t>21: benefit – fruit; of sin: a guilty conscience, a failure to be what God intends for us to be, alienation from those we love, inability to enjoy blessings of God; worst: spiritual death</a:t>
            </a:r>
          </a:p>
        </p:txBody>
      </p:sp>
    </p:spTree>
    <p:extLst>
      <p:ext uri="{BB962C8B-B14F-4D97-AF65-F5344CB8AC3E}">
        <p14:creationId xmlns:p14="http://schemas.microsoft.com/office/powerpoint/2010/main" val="927817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4800" dirty="0">
                <a:solidFill>
                  <a:schemeClr val="bg1"/>
                </a:solidFill>
              </a:rPr>
              <a:t>2. Freedom from the Law – Not a License 15-23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22: other road ends in eternal life – Mt. 7:14</a:t>
            </a:r>
          </a:p>
          <a:p>
            <a:r>
              <a:rPr lang="en-US" sz="5000" dirty="0">
                <a:solidFill>
                  <a:schemeClr val="bg1"/>
                </a:solidFill>
              </a:rPr>
              <a:t>23: one of best-known verses in Romans</a:t>
            </a:r>
          </a:p>
          <a:p>
            <a:r>
              <a:rPr lang="en-US" sz="5000" dirty="0">
                <a:solidFill>
                  <a:schemeClr val="bg1"/>
                </a:solidFill>
              </a:rPr>
              <a:t>People think wages of sin consist of pleasure, popularity, and success. Paul says not so – death!</a:t>
            </a:r>
          </a:p>
          <a:p>
            <a:r>
              <a:rPr lang="en-US" sz="5000" dirty="0">
                <a:solidFill>
                  <a:schemeClr val="bg1"/>
                </a:solidFill>
              </a:rPr>
              <a:t>Wages – soldier’s pay – earned at the risk of his body and sweat of his brow [Barclay]</a:t>
            </a:r>
          </a:p>
          <a:p>
            <a:r>
              <a:rPr lang="en-US" sz="5000" dirty="0">
                <a:solidFill>
                  <a:schemeClr val="bg1"/>
                </a:solidFill>
              </a:rPr>
              <a:t>Sin pays a wage; God gives a gift.</a:t>
            </a:r>
          </a:p>
        </p:txBody>
      </p:sp>
    </p:spTree>
    <p:extLst>
      <p:ext uri="{BB962C8B-B14F-4D97-AF65-F5344CB8AC3E}">
        <p14:creationId xmlns:p14="http://schemas.microsoft.com/office/powerpoint/2010/main" val="102178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637898"/>
            <a:ext cx="12191998" cy="6602759"/>
          </a:xfrm>
        </p:spPr>
        <p:txBody>
          <a:bodyPr>
            <a:noAutofit/>
          </a:bodyPr>
          <a:lstStyle/>
          <a:p>
            <a:pPr marL="914400" indent="-914400">
              <a:buFont typeface="+mj-lt"/>
              <a:buAutoNum type="arabicPeriod"/>
            </a:pPr>
            <a:r>
              <a:rPr lang="en-US" sz="4000" dirty="0">
                <a:solidFill>
                  <a:schemeClr val="bg1"/>
                </a:solidFill>
              </a:rPr>
              <a:t>God’s grace is not a license for us to sin just because we can get forgiven. Doing things this way is contrary to God’s plan.</a:t>
            </a:r>
          </a:p>
          <a:p>
            <a:pPr marL="914400" indent="-914400">
              <a:buFont typeface="+mj-lt"/>
              <a:buAutoNum type="arabicPeriod"/>
            </a:pPr>
            <a:r>
              <a:rPr lang="en-US" sz="4000" dirty="0">
                <a:solidFill>
                  <a:schemeClr val="bg1"/>
                </a:solidFill>
              </a:rPr>
              <a:t>When we obey the Gospel, we leave that old life of sin in that watery grave. When we are lifted back out, we should live the rest of our lives in that “newness of life.”</a:t>
            </a:r>
          </a:p>
          <a:p>
            <a:pPr marL="914400" indent="-914400">
              <a:buFont typeface="+mj-lt"/>
              <a:buAutoNum type="arabicPeriod"/>
            </a:pPr>
            <a:r>
              <a:rPr lang="en-US" sz="4000" dirty="0">
                <a:solidFill>
                  <a:schemeClr val="bg1"/>
                </a:solidFill>
              </a:rPr>
              <a:t>We deserve to die because of our sins. Thanks be to God Almighty that we do not get what we deserve. We should live our lives where it reflects our appreciation of His sacrifice. </a:t>
            </a:r>
          </a:p>
        </p:txBody>
      </p:sp>
    </p:spTree>
    <p:extLst>
      <p:ext uri="{BB962C8B-B14F-4D97-AF65-F5344CB8AC3E}">
        <p14:creationId xmlns:p14="http://schemas.microsoft.com/office/powerpoint/2010/main" val="1243465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4198385"/>
          </a:xfrm>
        </p:spPr>
        <p:txBody>
          <a:bodyPr>
            <a:noAutofit/>
          </a:bodyPr>
          <a:lstStyle/>
          <a:p>
            <a:r>
              <a:rPr lang="en-US" sz="10300" dirty="0">
                <a:solidFill>
                  <a:schemeClr val="bg1"/>
                </a:solidFill>
              </a:rPr>
              <a:t>Dead but Joined </a:t>
            </a:r>
            <a:br>
              <a:rPr lang="en-US" sz="10300" dirty="0">
                <a:solidFill>
                  <a:schemeClr val="bg1"/>
                </a:solidFill>
              </a:rPr>
            </a:br>
            <a:r>
              <a:rPr lang="en-US" sz="10300" dirty="0">
                <a:solidFill>
                  <a:schemeClr val="bg1"/>
                </a:solidFill>
              </a:rPr>
              <a:t>to Christ</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4489933"/>
            <a:ext cx="12192000" cy="1655762"/>
          </a:xfrm>
        </p:spPr>
        <p:txBody>
          <a:bodyPr>
            <a:normAutofit/>
          </a:bodyPr>
          <a:lstStyle/>
          <a:p>
            <a:r>
              <a:rPr lang="en-US" sz="8800" dirty="0">
                <a:solidFill>
                  <a:schemeClr val="bg1"/>
                </a:solidFill>
              </a:rPr>
              <a:t>Romans 7</a:t>
            </a:r>
          </a:p>
        </p:txBody>
      </p:sp>
    </p:spTree>
    <p:extLst>
      <p:ext uri="{BB962C8B-B14F-4D97-AF65-F5344CB8AC3E}">
        <p14:creationId xmlns:p14="http://schemas.microsoft.com/office/powerpoint/2010/main" val="419254451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0"/>
            <a:ext cx="12191998" cy="7513983"/>
          </a:xfrm>
        </p:spPr>
        <p:txBody>
          <a:bodyPr>
            <a:noAutofit/>
          </a:bodyPr>
          <a:lstStyle/>
          <a:p>
            <a:r>
              <a:rPr lang="en-US" sz="4000" dirty="0">
                <a:solidFill>
                  <a:schemeClr val="bg1"/>
                </a:solidFill>
              </a:rPr>
              <a:t>1: Depicting the Gentiles; thesis: 1:16</a:t>
            </a:r>
          </a:p>
          <a:p>
            <a:r>
              <a:rPr lang="en-US" sz="4000" dirty="0">
                <a:solidFill>
                  <a:schemeClr val="bg1"/>
                </a:solidFill>
              </a:rPr>
              <a:t>2: What About the Jews?</a:t>
            </a:r>
          </a:p>
          <a:p>
            <a:r>
              <a:rPr lang="en-US" sz="4000" dirty="0">
                <a:solidFill>
                  <a:schemeClr val="bg1"/>
                </a:solidFill>
              </a:rPr>
              <a:t>3: A Worldwide Dilemma</a:t>
            </a:r>
          </a:p>
          <a:p>
            <a:r>
              <a:rPr lang="en-US" sz="4000" dirty="0">
                <a:solidFill>
                  <a:schemeClr val="bg1"/>
                </a:solidFill>
              </a:rPr>
              <a:t>4: Abraham: the Man of Faith</a:t>
            </a:r>
          </a:p>
          <a:p>
            <a:r>
              <a:rPr lang="en-US" sz="4000" dirty="0">
                <a:solidFill>
                  <a:schemeClr val="bg1"/>
                </a:solidFill>
              </a:rPr>
              <a:t>5: The Blessing of Peace</a:t>
            </a:r>
          </a:p>
          <a:p>
            <a:r>
              <a:rPr lang="en-US" sz="4000" dirty="0">
                <a:solidFill>
                  <a:schemeClr val="bg1"/>
                </a:solidFill>
              </a:rPr>
              <a:t>6: Having Died, We Live</a:t>
            </a:r>
          </a:p>
          <a:p>
            <a:r>
              <a:rPr lang="en-US" sz="4000" dirty="0">
                <a:solidFill>
                  <a:schemeClr val="bg1"/>
                </a:solidFill>
              </a:rPr>
              <a:t>7: Dead, but Joined to Christ</a:t>
            </a:r>
          </a:p>
        </p:txBody>
      </p:sp>
    </p:spTree>
    <p:extLst>
      <p:ext uri="{BB962C8B-B14F-4D97-AF65-F5344CB8AC3E}">
        <p14:creationId xmlns:p14="http://schemas.microsoft.com/office/powerpoint/2010/main" val="84569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7</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Paul has not been to R when he writes, in Acts 20:2-3. He makes it there ~4yrs later</a:t>
            </a:r>
          </a:p>
          <a:p>
            <a:r>
              <a:rPr lang="en-US" sz="5000" dirty="0">
                <a:solidFill>
                  <a:schemeClr val="bg1"/>
                </a:solidFill>
              </a:rPr>
              <a:t>Church comprised of Jewish Christians &amp; Gentile Christians – clash of cultures now one in Christ</a:t>
            </a:r>
          </a:p>
          <a:p>
            <a:r>
              <a:rPr lang="en-US" sz="5000" dirty="0">
                <a:solidFill>
                  <a:schemeClr val="bg1"/>
                </a:solidFill>
              </a:rPr>
              <a:t>Ch. 6 discusses our relationship to sin</a:t>
            </a:r>
          </a:p>
          <a:p>
            <a:r>
              <a:rPr lang="en-US" sz="5000" dirty="0">
                <a:solidFill>
                  <a:schemeClr val="bg1"/>
                </a:solidFill>
              </a:rPr>
              <a:t>Ch. 7 discusses our relationship to the Law</a:t>
            </a:r>
          </a:p>
          <a:p>
            <a:r>
              <a:rPr lang="en-US" sz="5000" dirty="0">
                <a:solidFill>
                  <a:schemeClr val="bg1"/>
                </a:solidFill>
              </a:rPr>
              <a:t>Law: in each v. 1-14; 35x in context: 7:1-8:4</a:t>
            </a:r>
          </a:p>
        </p:txBody>
      </p:sp>
    </p:spTree>
    <p:extLst>
      <p:ext uri="{BB962C8B-B14F-4D97-AF65-F5344CB8AC3E}">
        <p14:creationId xmlns:p14="http://schemas.microsoft.com/office/powerpoint/2010/main" val="571355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Temporary Nature of the Law 1-6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 uses marriage to illustrate relationship of Christ &amp; church in 1 Cor. 6:17, 2 Cor. 11:2, Eph. 5:22-23</a:t>
            </a:r>
          </a:p>
          <a:p>
            <a:r>
              <a:rPr lang="en-US" sz="5000" dirty="0">
                <a:solidFill>
                  <a:schemeClr val="bg1"/>
                </a:solidFill>
              </a:rPr>
              <a:t>1: Or – joins previous thought; death cancels legal obligations</a:t>
            </a:r>
          </a:p>
          <a:p>
            <a:r>
              <a:rPr lang="en-US" sz="5000" dirty="0">
                <a:solidFill>
                  <a:schemeClr val="bg1"/>
                </a:solidFill>
              </a:rPr>
              <a:t>2: married: only time GK word: </a:t>
            </a:r>
            <a:r>
              <a:rPr lang="en-US" sz="5000" i="1" dirty="0">
                <a:solidFill>
                  <a:schemeClr val="bg1"/>
                </a:solidFill>
              </a:rPr>
              <a:t>under</a:t>
            </a:r>
            <a:r>
              <a:rPr lang="en-US" sz="5000" dirty="0">
                <a:solidFill>
                  <a:schemeClr val="bg1"/>
                </a:solidFill>
              </a:rPr>
              <a:t> + </a:t>
            </a:r>
            <a:r>
              <a:rPr lang="en-US" sz="5000" i="1" dirty="0">
                <a:solidFill>
                  <a:schemeClr val="bg1"/>
                </a:solidFill>
              </a:rPr>
              <a:t>man</a:t>
            </a:r>
            <a:endParaRPr lang="en-US" sz="5000" dirty="0">
              <a:solidFill>
                <a:schemeClr val="bg1"/>
              </a:solidFill>
            </a:endParaRPr>
          </a:p>
          <a:p>
            <a:r>
              <a:rPr lang="en-US" sz="5000" dirty="0">
                <a:solidFill>
                  <a:schemeClr val="bg1"/>
                </a:solidFill>
              </a:rPr>
              <a:t>3: married – same word in both instances; some trans. “live with” in 1</a:t>
            </a:r>
            <a:r>
              <a:rPr lang="en-US" sz="5000" baseline="30000" dirty="0">
                <a:solidFill>
                  <a:schemeClr val="bg1"/>
                </a:solidFill>
              </a:rPr>
              <a:t>st</a:t>
            </a:r>
            <a:r>
              <a:rPr lang="en-US" sz="5000" dirty="0">
                <a:solidFill>
                  <a:schemeClr val="bg1"/>
                </a:solidFill>
              </a:rPr>
              <a:t> – SAME WORD!</a:t>
            </a:r>
          </a:p>
        </p:txBody>
      </p:sp>
    </p:spTree>
    <p:extLst>
      <p:ext uri="{BB962C8B-B14F-4D97-AF65-F5344CB8AC3E}">
        <p14:creationId xmlns:p14="http://schemas.microsoft.com/office/powerpoint/2010/main" val="102362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Temporary Nature of the Law 1-6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4: in a sense, Jews were married to the Law</a:t>
            </a:r>
          </a:p>
          <a:p>
            <a:r>
              <a:rPr lang="en-US" sz="5000" dirty="0">
                <a:solidFill>
                  <a:schemeClr val="bg1"/>
                </a:solidFill>
              </a:rPr>
              <a:t>5: before we became Christians, we could not bring forth “fruit for God” but only “fruit for death”</a:t>
            </a:r>
          </a:p>
          <a:p>
            <a:r>
              <a:rPr lang="en-US" sz="5000" dirty="0">
                <a:solidFill>
                  <a:schemeClr val="bg1"/>
                </a:solidFill>
              </a:rPr>
              <a:t>6: oldness of letter: attempted to be justified under a legal/works system</a:t>
            </a:r>
          </a:p>
          <a:p>
            <a:r>
              <a:rPr lang="en-US" sz="5000" dirty="0">
                <a:solidFill>
                  <a:schemeClr val="bg1"/>
                </a:solidFill>
              </a:rPr>
              <a:t>Newness of spirit: to do God’s Will with joy knowing we have been justified</a:t>
            </a:r>
          </a:p>
        </p:txBody>
      </p:sp>
    </p:spTree>
    <p:extLst>
      <p:ext uri="{BB962C8B-B14F-4D97-AF65-F5344CB8AC3E}">
        <p14:creationId xmlns:p14="http://schemas.microsoft.com/office/powerpoint/2010/main" val="2825338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Reason for Writing – 1:8-15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8: thanksgiving; whole world – Roman Empire</a:t>
            </a:r>
          </a:p>
          <a:p>
            <a:r>
              <a:rPr lang="en-US" sz="5000" dirty="0">
                <a:solidFill>
                  <a:schemeClr val="bg1"/>
                </a:solidFill>
              </a:rPr>
              <a:t>9: P did not limit his prayers to places he had labored</a:t>
            </a:r>
          </a:p>
          <a:p>
            <a:r>
              <a:rPr lang="en-US" sz="5000" dirty="0">
                <a:solidFill>
                  <a:schemeClr val="bg1"/>
                </a:solidFill>
              </a:rPr>
              <a:t>10: prosperous journey: lit. good + way</a:t>
            </a:r>
          </a:p>
          <a:p>
            <a:r>
              <a:rPr lang="en-US" sz="5000" dirty="0">
                <a:solidFill>
                  <a:schemeClr val="bg1"/>
                </a:solidFill>
              </a:rPr>
              <a:t>11: desired to give some spiritual gift; established: Greek: to fix, make fast</a:t>
            </a:r>
          </a:p>
          <a:p>
            <a:r>
              <a:rPr lang="en-US" sz="5000" dirty="0">
                <a:solidFill>
                  <a:schemeClr val="bg1"/>
                </a:solidFill>
              </a:rPr>
              <a:t>12: long to see you because it will help you; helping you helps me</a:t>
            </a:r>
          </a:p>
        </p:txBody>
      </p:sp>
    </p:spTree>
    <p:extLst>
      <p:ext uri="{BB962C8B-B14F-4D97-AF65-F5344CB8AC3E}">
        <p14:creationId xmlns:p14="http://schemas.microsoft.com/office/powerpoint/2010/main" val="395111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4800" dirty="0">
                <a:solidFill>
                  <a:schemeClr val="bg1"/>
                </a:solidFill>
              </a:rPr>
              <a:t>2. Goodness of Law vs. Weakness of Man 7-25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7: not equating the law to sin – God forbid!</a:t>
            </a:r>
          </a:p>
          <a:p>
            <a:r>
              <a:rPr lang="en-US" sz="5000" dirty="0">
                <a:solidFill>
                  <a:schemeClr val="bg1"/>
                </a:solidFill>
              </a:rPr>
              <a:t>8: Law did not make him covet. Villain is sin! Opportunity – military term – starting point </a:t>
            </a:r>
          </a:p>
          <a:p>
            <a:r>
              <a:rPr lang="en-US" sz="5000" dirty="0">
                <a:solidFill>
                  <a:schemeClr val="bg1"/>
                </a:solidFill>
              </a:rPr>
              <a:t>9: P born sinless, learned the Law and knew about sin – he was alive until he reached the age of accountability, then sin came in &gt; died</a:t>
            </a:r>
          </a:p>
          <a:p>
            <a:r>
              <a:rPr lang="en-US" sz="5000" dirty="0">
                <a:solidFill>
                  <a:schemeClr val="bg1"/>
                </a:solidFill>
              </a:rPr>
              <a:t>10: death resulted when he failed to keep commandment </a:t>
            </a:r>
          </a:p>
        </p:txBody>
      </p:sp>
    </p:spTree>
    <p:extLst>
      <p:ext uri="{BB962C8B-B14F-4D97-AF65-F5344CB8AC3E}">
        <p14:creationId xmlns:p14="http://schemas.microsoft.com/office/powerpoint/2010/main" val="1994168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4800" dirty="0">
                <a:solidFill>
                  <a:schemeClr val="bg1"/>
                </a:solidFill>
              </a:rPr>
              <a:t>2. Goodness of Law vs. Weakness of Man 7-25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11: deceived – to beguile thoroughly; proof: Satan deceived P into thinking persecuting √</a:t>
            </a:r>
          </a:p>
          <a:p>
            <a:r>
              <a:rPr lang="en-US" sz="5000" dirty="0">
                <a:solidFill>
                  <a:schemeClr val="bg1"/>
                </a:solidFill>
              </a:rPr>
              <a:t>12: holy – given by a holy God</a:t>
            </a:r>
          </a:p>
          <a:p>
            <a:r>
              <a:rPr lang="en-US" sz="5000" dirty="0">
                <a:solidFill>
                  <a:schemeClr val="bg1"/>
                </a:solidFill>
              </a:rPr>
              <a:t>13: law given so people could see how “utterly sinful” sin was! God – Gen. 50:19-20</a:t>
            </a:r>
          </a:p>
          <a:p>
            <a:r>
              <a:rPr lang="en-US" sz="4400" dirty="0">
                <a:solidFill>
                  <a:schemeClr val="bg1"/>
                </a:solidFill>
              </a:rPr>
              <a:t>14-25 difficult section, frequently misunderstood</a:t>
            </a:r>
          </a:p>
          <a:p>
            <a:r>
              <a:rPr lang="en-US" sz="5000" dirty="0">
                <a:solidFill>
                  <a:schemeClr val="bg1"/>
                </a:solidFill>
              </a:rPr>
              <a:t>14: carnal – Latin word for flesh; problem w/ self not the Law</a:t>
            </a:r>
          </a:p>
        </p:txBody>
      </p:sp>
    </p:spTree>
    <p:extLst>
      <p:ext uri="{BB962C8B-B14F-4D97-AF65-F5344CB8AC3E}">
        <p14:creationId xmlns:p14="http://schemas.microsoft.com/office/powerpoint/2010/main" val="1852904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4800" dirty="0">
                <a:solidFill>
                  <a:schemeClr val="bg1"/>
                </a:solidFill>
              </a:rPr>
              <a:t>2. Goodness of Law vs. Weakness of Man 7-25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15: 3 diff. words: doing; increasing, interchangeable </a:t>
            </a:r>
          </a:p>
          <a:p>
            <a:r>
              <a:rPr lang="en-US" sz="5000" dirty="0">
                <a:solidFill>
                  <a:schemeClr val="bg1"/>
                </a:solidFill>
              </a:rPr>
              <a:t>16: Law tells what not to do → do not want to disobey → find myself doing said thing → feel guilty → agree with the Law</a:t>
            </a:r>
          </a:p>
          <a:p>
            <a:r>
              <a:rPr lang="en-US" sz="5000" dirty="0">
                <a:solidFill>
                  <a:schemeClr val="bg1"/>
                </a:solidFill>
              </a:rPr>
              <a:t>17: dwells: make one’s home in</a:t>
            </a:r>
          </a:p>
          <a:p>
            <a:r>
              <a:rPr lang="en-US" sz="5000" dirty="0">
                <a:solidFill>
                  <a:schemeClr val="bg1"/>
                </a:solidFill>
              </a:rPr>
              <a:t>18: combatting the flesh without the help of God’s Spirit</a:t>
            </a:r>
          </a:p>
        </p:txBody>
      </p:sp>
    </p:spTree>
    <p:extLst>
      <p:ext uri="{BB962C8B-B14F-4D97-AF65-F5344CB8AC3E}">
        <p14:creationId xmlns:p14="http://schemas.microsoft.com/office/powerpoint/2010/main" val="2828623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4800" dirty="0">
                <a:solidFill>
                  <a:schemeClr val="bg1"/>
                </a:solidFill>
              </a:rPr>
              <a:t>2. Goodness of Law vs. Weakness of Man 7-25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19: did some good, couldn’t do all the good</a:t>
            </a:r>
          </a:p>
          <a:p>
            <a:r>
              <a:rPr lang="en-US" sz="5000" dirty="0">
                <a:solidFill>
                  <a:schemeClr val="bg1"/>
                </a:solidFill>
              </a:rPr>
              <a:t>20: similar to v</a:t>
            </a:r>
            <a:r>
              <a:rPr lang="en-US" sz="5000">
                <a:solidFill>
                  <a:schemeClr val="bg1"/>
                </a:solidFill>
              </a:rPr>
              <a:t>. 17</a:t>
            </a:r>
            <a:endParaRPr lang="en-US" sz="5000" dirty="0">
              <a:solidFill>
                <a:schemeClr val="bg1"/>
              </a:solidFill>
            </a:endParaRPr>
          </a:p>
          <a:p>
            <a:r>
              <a:rPr lang="en-US" sz="5000" dirty="0">
                <a:solidFill>
                  <a:schemeClr val="bg1"/>
                </a:solidFill>
              </a:rPr>
              <a:t>21: evil always present – never alone, </a:t>
            </a:r>
            <a:r>
              <a:rPr lang="en-US" sz="4000" dirty="0">
                <a:solidFill>
                  <a:schemeClr val="bg1"/>
                </a:solidFill>
              </a:rPr>
              <a:t>1 Pet. 5:8</a:t>
            </a:r>
          </a:p>
          <a:p>
            <a:r>
              <a:rPr lang="en-US" sz="5000" dirty="0">
                <a:solidFill>
                  <a:schemeClr val="bg1"/>
                </a:solidFill>
              </a:rPr>
              <a:t>22: on one hand: a conscientious Jew would and could say this</a:t>
            </a:r>
          </a:p>
          <a:p>
            <a:r>
              <a:rPr lang="en-US" sz="5000" dirty="0">
                <a:solidFill>
                  <a:schemeClr val="bg1"/>
                </a:solidFill>
              </a:rPr>
              <a:t>23: other hand: </a:t>
            </a:r>
            <a:r>
              <a:rPr lang="en-US" sz="5000" dirty="0" err="1">
                <a:solidFill>
                  <a:schemeClr val="bg1"/>
                </a:solidFill>
              </a:rPr>
              <a:t>est’d</a:t>
            </a:r>
            <a:r>
              <a:rPr lang="en-US" sz="5000" dirty="0">
                <a:solidFill>
                  <a:schemeClr val="bg1"/>
                </a:solidFill>
              </a:rPr>
              <a:t> tendency of his mind was to want to do good</a:t>
            </a:r>
          </a:p>
        </p:txBody>
      </p:sp>
    </p:spTree>
    <p:extLst>
      <p:ext uri="{BB962C8B-B14F-4D97-AF65-F5344CB8AC3E}">
        <p14:creationId xmlns:p14="http://schemas.microsoft.com/office/powerpoint/2010/main" val="3018392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4800" dirty="0">
                <a:solidFill>
                  <a:schemeClr val="bg1"/>
                </a:solidFill>
              </a:rPr>
              <a:t>2. Goodness of Law vs. Weakness of Man 7-25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23: like making a civil war inside himself. Outcome? Becoming a prisoner</a:t>
            </a:r>
          </a:p>
          <a:p>
            <a:r>
              <a:rPr lang="en-US" sz="5000" dirty="0">
                <a:solidFill>
                  <a:schemeClr val="bg1"/>
                </a:solidFill>
              </a:rPr>
              <a:t>24: wretched: miserable, distressed, exhausted from trials and troubles; needed a better “Someone” to deliver him</a:t>
            </a:r>
          </a:p>
          <a:p>
            <a:r>
              <a:rPr lang="en-US" sz="5000" dirty="0">
                <a:solidFill>
                  <a:schemeClr val="bg1"/>
                </a:solidFill>
              </a:rPr>
              <a:t>25: Coffman: outburst of praise like a stroke of lightning, illuminating the darkness of this … chapter; </a:t>
            </a:r>
            <a:r>
              <a:rPr lang="en-US" sz="4400" dirty="0">
                <a:solidFill>
                  <a:schemeClr val="bg1"/>
                </a:solidFill>
              </a:rPr>
              <a:t>futility of spiritual condition w/o Christ</a:t>
            </a:r>
            <a:endParaRPr lang="en-US" sz="5000" dirty="0">
              <a:solidFill>
                <a:schemeClr val="bg1"/>
              </a:solidFill>
            </a:endParaRPr>
          </a:p>
        </p:txBody>
      </p:sp>
    </p:spTree>
    <p:extLst>
      <p:ext uri="{BB962C8B-B14F-4D97-AF65-F5344CB8AC3E}">
        <p14:creationId xmlns:p14="http://schemas.microsoft.com/office/powerpoint/2010/main" val="3073737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637898"/>
            <a:ext cx="12191998" cy="6602759"/>
          </a:xfrm>
        </p:spPr>
        <p:txBody>
          <a:bodyPr>
            <a:noAutofit/>
          </a:bodyPr>
          <a:lstStyle/>
          <a:p>
            <a:pPr marL="914400" indent="-914400">
              <a:buFont typeface="+mj-lt"/>
              <a:buAutoNum type="arabicPeriod"/>
            </a:pPr>
            <a:r>
              <a:rPr lang="en-US" sz="4000" dirty="0">
                <a:solidFill>
                  <a:schemeClr val="bg1"/>
                </a:solidFill>
              </a:rPr>
              <a:t>Just as the wife is freed from marriage to her husband once he dies, we have been freed from our marriage to the old Law when it died upon the cross, Col. 2:14. We ought to quit trying to live with a dead spouse/Law.</a:t>
            </a:r>
          </a:p>
          <a:p>
            <a:pPr marL="914400" indent="-914400">
              <a:buFont typeface="+mj-lt"/>
              <a:buAutoNum type="arabicPeriod"/>
            </a:pPr>
            <a:r>
              <a:rPr lang="en-US" sz="4000" dirty="0">
                <a:solidFill>
                  <a:schemeClr val="bg1"/>
                </a:solidFill>
              </a:rPr>
              <a:t>The Law reveals what sin is but it does not make us sin. Instead, Satan looks for every opportunity to cause us to sin. Be strong and remain faithful.</a:t>
            </a:r>
          </a:p>
          <a:p>
            <a:pPr marL="914400" indent="-914400">
              <a:buFont typeface="+mj-lt"/>
              <a:buAutoNum type="arabicPeriod"/>
            </a:pPr>
            <a:r>
              <a:rPr lang="en-US" sz="4000" dirty="0">
                <a:solidFill>
                  <a:schemeClr val="bg1"/>
                </a:solidFill>
              </a:rPr>
              <a:t>Without Christ in our lives, we are wretched, lost, </a:t>
            </a:r>
            <a:r>
              <a:rPr lang="en-US" sz="4000">
                <a:solidFill>
                  <a:schemeClr val="bg1"/>
                </a:solidFill>
              </a:rPr>
              <a:t>and without hope!</a:t>
            </a:r>
            <a:endParaRPr lang="en-US" sz="4000" dirty="0">
              <a:solidFill>
                <a:schemeClr val="bg1"/>
              </a:solidFill>
            </a:endParaRPr>
          </a:p>
        </p:txBody>
      </p:sp>
    </p:spTree>
    <p:extLst>
      <p:ext uri="{BB962C8B-B14F-4D97-AF65-F5344CB8AC3E}">
        <p14:creationId xmlns:p14="http://schemas.microsoft.com/office/powerpoint/2010/main" val="1820244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4198385"/>
          </a:xfrm>
        </p:spPr>
        <p:txBody>
          <a:bodyPr>
            <a:noAutofit/>
          </a:bodyPr>
          <a:lstStyle/>
          <a:p>
            <a:r>
              <a:rPr lang="en-US" sz="10300" dirty="0">
                <a:solidFill>
                  <a:schemeClr val="bg1"/>
                </a:solidFill>
              </a:rPr>
              <a:t>Glorified with Christ</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4489933"/>
            <a:ext cx="12192000" cy="1655762"/>
          </a:xfrm>
        </p:spPr>
        <p:txBody>
          <a:bodyPr>
            <a:normAutofit/>
          </a:bodyPr>
          <a:lstStyle/>
          <a:p>
            <a:r>
              <a:rPr lang="en-US" sz="8800" dirty="0">
                <a:solidFill>
                  <a:schemeClr val="bg1"/>
                </a:solidFill>
              </a:rPr>
              <a:t>Romans 8</a:t>
            </a:r>
          </a:p>
        </p:txBody>
      </p:sp>
    </p:spTree>
    <p:extLst>
      <p:ext uri="{BB962C8B-B14F-4D97-AF65-F5344CB8AC3E}">
        <p14:creationId xmlns:p14="http://schemas.microsoft.com/office/powerpoint/2010/main" val="94614414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0"/>
            <a:ext cx="12191998" cy="7513983"/>
          </a:xfrm>
        </p:spPr>
        <p:txBody>
          <a:bodyPr>
            <a:noAutofit/>
          </a:bodyPr>
          <a:lstStyle/>
          <a:p>
            <a:r>
              <a:rPr lang="en-US" sz="4000" dirty="0">
                <a:solidFill>
                  <a:schemeClr val="bg1"/>
                </a:solidFill>
              </a:rPr>
              <a:t>1: Depicting the Gentiles; thesis: 1:16</a:t>
            </a:r>
          </a:p>
          <a:p>
            <a:r>
              <a:rPr lang="en-US" sz="4000" dirty="0">
                <a:solidFill>
                  <a:schemeClr val="bg1"/>
                </a:solidFill>
              </a:rPr>
              <a:t>2: What About the Jews?</a:t>
            </a:r>
          </a:p>
          <a:p>
            <a:r>
              <a:rPr lang="en-US" sz="4000" dirty="0">
                <a:solidFill>
                  <a:schemeClr val="bg1"/>
                </a:solidFill>
              </a:rPr>
              <a:t>3: A Worldwide Dilemma</a:t>
            </a:r>
          </a:p>
          <a:p>
            <a:r>
              <a:rPr lang="en-US" sz="4000" dirty="0">
                <a:solidFill>
                  <a:schemeClr val="bg1"/>
                </a:solidFill>
              </a:rPr>
              <a:t>4: Abraham: the Man of Faith</a:t>
            </a:r>
          </a:p>
          <a:p>
            <a:r>
              <a:rPr lang="en-US" sz="4000" dirty="0">
                <a:solidFill>
                  <a:schemeClr val="bg1"/>
                </a:solidFill>
              </a:rPr>
              <a:t>5: The Blessing of Peace</a:t>
            </a:r>
          </a:p>
          <a:p>
            <a:r>
              <a:rPr lang="en-US" sz="4000" dirty="0">
                <a:solidFill>
                  <a:schemeClr val="bg1"/>
                </a:solidFill>
              </a:rPr>
              <a:t>6: Having Died, We Live</a:t>
            </a:r>
          </a:p>
          <a:p>
            <a:r>
              <a:rPr lang="en-US" sz="4000" dirty="0">
                <a:solidFill>
                  <a:schemeClr val="bg1"/>
                </a:solidFill>
              </a:rPr>
              <a:t>7: Dead, but Joined to Christ</a:t>
            </a:r>
          </a:p>
          <a:p>
            <a:r>
              <a:rPr lang="en-US" sz="4000" dirty="0">
                <a:solidFill>
                  <a:schemeClr val="bg1"/>
                </a:solidFill>
              </a:rPr>
              <a:t>8: Glorified with Christ</a:t>
            </a:r>
          </a:p>
        </p:txBody>
      </p:sp>
    </p:spTree>
    <p:extLst>
      <p:ext uri="{BB962C8B-B14F-4D97-AF65-F5344CB8AC3E}">
        <p14:creationId xmlns:p14="http://schemas.microsoft.com/office/powerpoint/2010/main" val="3101171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8</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Paul has not been to R when he writes, in Acts 20:2-3. He makes it there ~4yrs later</a:t>
            </a:r>
          </a:p>
          <a:p>
            <a:r>
              <a:rPr lang="en-US" sz="5000" dirty="0">
                <a:solidFill>
                  <a:schemeClr val="bg1"/>
                </a:solidFill>
              </a:rPr>
              <a:t>Church comprised of Jewish Christians &amp; Gentile Christians – clash of cultures now one in Christ</a:t>
            </a:r>
          </a:p>
          <a:p>
            <a:r>
              <a:rPr lang="en-US" sz="5000" dirty="0">
                <a:solidFill>
                  <a:schemeClr val="bg1"/>
                </a:solidFill>
              </a:rPr>
              <a:t>Ch. 7 discusses our relationship to the Law</a:t>
            </a:r>
          </a:p>
          <a:p>
            <a:r>
              <a:rPr lang="en-US" sz="5000" dirty="0">
                <a:solidFill>
                  <a:schemeClr val="bg1"/>
                </a:solidFill>
              </a:rPr>
              <a:t>Ch. 8 discusses our freedom in Christ</a:t>
            </a:r>
          </a:p>
          <a:p>
            <a:r>
              <a:rPr lang="en-US" sz="5000" dirty="0">
                <a:solidFill>
                  <a:schemeClr val="bg1"/>
                </a:solidFill>
              </a:rPr>
              <a:t>Ch. 7 ends in darkness; Ch. 8 comes into light</a:t>
            </a:r>
          </a:p>
        </p:txBody>
      </p:sp>
    </p:spTree>
    <p:extLst>
      <p:ext uri="{BB962C8B-B14F-4D97-AF65-F5344CB8AC3E}">
        <p14:creationId xmlns:p14="http://schemas.microsoft.com/office/powerpoint/2010/main" val="620113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No Condemnation in Christ 1-4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1-4 ends discussion started in 7:1</a:t>
            </a:r>
          </a:p>
          <a:p>
            <a:r>
              <a:rPr lang="en-US" sz="5000" dirty="0">
                <a:solidFill>
                  <a:schemeClr val="bg1"/>
                </a:solidFill>
              </a:rPr>
              <a:t>1: condemnation: courtroom incl. both sentence and execution; is – present tense; God is not looking for a reason to condemn </a:t>
            </a:r>
            <a:r>
              <a:rPr lang="en-US" sz="3600" dirty="0">
                <a:solidFill>
                  <a:schemeClr val="bg1"/>
                </a:solidFill>
              </a:rPr>
              <a:t>36</a:t>
            </a:r>
          </a:p>
          <a:p>
            <a:r>
              <a:rPr lang="en-US" sz="5000" dirty="0">
                <a:solidFill>
                  <a:schemeClr val="bg1"/>
                </a:solidFill>
              </a:rPr>
              <a:t>2: with God’s help, sin no longer has reign</a:t>
            </a:r>
          </a:p>
          <a:p>
            <a:r>
              <a:rPr lang="en-US" sz="5000" dirty="0">
                <a:solidFill>
                  <a:schemeClr val="bg1"/>
                </a:solidFill>
              </a:rPr>
              <a:t>3: Law not weak but the material it had to work with (flesh) was weak. Spurgeon: “God found a way to condemn sin w/o </a:t>
            </a:r>
            <a:r>
              <a:rPr lang="en-US" sz="5000" dirty="0" err="1">
                <a:solidFill>
                  <a:schemeClr val="bg1"/>
                </a:solidFill>
              </a:rPr>
              <a:t>condg</a:t>
            </a:r>
            <a:r>
              <a:rPr lang="en-US" sz="5000" dirty="0">
                <a:solidFill>
                  <a:schemeClr val="bg1"/>
                </a:solidFill>
              </a:rPr>
              <a:t>. me!”</a:t>
            </a:r>
          </a:p>
        </p:txBody>
      </p:sp>
    </p:spTree>
    <p:extLst>
      <p:ext uri="{BB962C8B-B14F-4D97-AF65-F5344CB8AC3E}">
        <p14:creationId xmlns:p14="http://schemas.microsoft.com/office/powerpoint/2010/main" val="4138172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Reason for Writing – 1:8-15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13: </a:t>
            </a:r>
            <a:r>
              <a:rPr lang="en-US" sz="5000" dirty="0" err="1">
                <a:solidFill>
                  <a:schemeClr val="bg1"/>
                </a:solidFill>
              </a:rPr>
              <a:t>ch.</a:t>
            </a:r>
            <a:r>
              <a:rPr lang="en-US" sz="5000" dirty="0">
                <a:solidFill>
                  <a:schemeClr val="bg1"/>
                </a:solidFill>
              </a:rPr>
              <a:t> 15 explains more what prevented him</a:t>
            </a:r>
          </a:p>
          <a:p>
            <a:r>
              <a:rPr lang="en-US" sz="5000" cap="small" dirty="0" err="1">
                <a:solidFill>
                  <a:schemeClr val="bg1"/>
                </a:solidFill>
              </a:rPr>
              <a:t>cev</a:t>
            </a:r>
            <a:r>
              <a:rPr lang="en-US" sz="5000" cap="small" dirty="0">
                <a:solidFill>
                  <a:schemeClr val="bg1"/>
                </a:solidFill>
              </a:rPr>
              <a:t> </a:t>
            </a:r>
            <a:r>
              <a:rPr lang="en-US" sz="5000" dirty="0">
                <a:solidFill>
                  <a:schemeClr val="bg1"/>
                </a:solidFill>
              </a:rPr>
              <a:t>“I want to win followers to Christ in Rome.”</a:t>
            </a:r>
          </a:p>
          <a:p>
            <a:r>
              <a:rPr lang="en-US" sz="5000" dirty="0">
                <a:solidFill>
                  <a:schemeClr val="bg1"/>
                </a:solidFill>
              </a:rPr>
              <a:t>14: final reason for writing – had a debt to pay</a:t>
            </a:r>
          </a:p>
          <a:p>
            <a:r>
              <a:rPr lang="en-US" sz="5000" dirty="0">
                <a:solidFill>
                  <a:schemeClr val="bg1"/>
                </a:solidFill>
              </a:rPr>
              <a:t>15: eager, even after 30 years of ministry</a:t>
            </a:r>
          </a:p>
          <a:p>
            <a:r>
              <a:rPr lang="en-US" sz="5000" dirty="0">
                <a:solidFill>
                  <a:schemeClr val="bg1"/>
                </a:solidFill>
              </a:rPr>
              <a:t>Many wanted to visit R as a sightseer; P wants to go as a messenger of God!</a:t>
            </a:r>
          </a:p>
        </p:txBody>
      </p:sp>
    </p:spTree>
    <p:extLst>
      <p:ext uri="{BB962C8B-B14F-4D97-AF65-F5344CB8AC3E}">
        <p14:creationId xmlns:p14="http://schemas.microsoft.com/office/powerpoint/2010/main" val="25721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No Condemnation in Christ 1-4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4: requirement: a concrete expression of righteousness – singular – fulfilled in the way we live our lives</a:t>
            </a:r>
          </a:p>
        </p:txBody>
      </p:sp>
    </p:spTree>
    <p:extLst>
      <p:ext uri="{BB962C8B-B14F-4D97-AF65-F5344CB8AC3E}">
        <p14:creationId xmlns:p14="http://schemas.microsoft.com/office/powerpoint/2010/main" val="698296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fontScale="90000"/>
          </a:bodyPr>
          <a:lstStyle/>
          <a:p>
            <a:r>
              <a:rPr lang="en-US" sz="6600" dirty="0">
                <a:solidFill>
                  <a:schemeClr val="bg1"/>
                </a:solidFill>
              </a:rPr>
              <a:t>2. Contest Between Flesh &amp; Spirit 5-13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5: “As a man thinks, so is he…” Pro. 23:7</a:t>
            </a:r>
          </a:p>
          <a:p>
            <a:r>
              <a:rPr lang="en-US" sz="5000" dirty="0">
                <a:solidFill>
                  <a:schemeClr val="bg1"/>
                </a:solidFill>
              </a:rPr>
              <a:t>6: death: spiritual; life: associated with peace</a:t>
            </a:r>
          </a:p>
          <a:p>
            <a:r>
              <a:rPr lang="en-US" sz="5000" dirty="0">
                <a:solidFill>
                  <a:schemeClr val="bg1"/>
                </a:solidFill>
              </a:rPr>
              <a:t>7: hostile: hating and opposing another</a:t>
            </a:r>
          </a:p>
          <a:p>
            <a:r>
              <a:rPr lang="en-US" sz="5000" dirty="0">
                <a:solidFill>
                  <a:schemeClr val="bg1"/>
                </a:solidFill>
              </a:rPr>
              <a:t>8: trying to live a fleshly life solely w/o God</a:t>
            </a:r>
          </a:p>
          <a:p>
            <a:r>
              <a:rPr lang="en-US" sz="5000" dirty="0">
                <a:solidFill>
                  <a:schemeClr val="bg1"/>
                </a:solidFill>
              </a:rPr>
              <a:t>9: 3</a:t>
            </a:r>
            <a:r>
              <a:rPr lang="en-US" sz="5000" baseline="30000" dirty="0">
                <a:solidFill>
                  <a:schemeClr val="bg1"/>
                </a:solidFill>
              </a:rPr>
              <a:t>rd</a:t>
            </a:r>
            <a:r>
              <a:rPr lang="en-US" sz="5000" dirty="0">
                <a:solidFill>
                  <a:schemeClr val="bg1"/>
                </a:solidFill>
              </a:rPr>
              <a:t> person &gt; 2</a:t>
            </a:r>
            <a:r>
              <a:rPr lang="en-US" sz="5000" baseline="30000" dirty="0">
                <a:solidFill>
                  <a:schemeClr val="bg1"/>
                </a:solidFill>
              </a:rPr>
              <a:t>nd</a:t>
            </a:r>
            <a:r>
              <a:rPr lang="en-US" sz="5000" dirty="0">
                <a:solidFill>
                  <a:schemeClr val="bg1"/>
                </a:solidFill>
              </a:rPr>
              <a:t>; what God has done; you</a:t>
            </a:r>
          </a:p>
          <a:p>
            <a:r>
              <a:rPr lang="en-US" sz="5000" dirty="0">
                <a:solidFill>
                  <a:schemeClr val="bg1"/>
                </a:solidFill>
              </a:rPr>
              <a:t>10: </a:t>
            </a:r>
            <a:r>
              <a:rPr lang="en-US" sz="3200" dirty="0">
                <a:solidFill>
                  <a:schemeClr val="bg1"/>
                </a:solidFill>
              </a:rPr>
              <a:t>…</a:t>
            </a:r>
            <a:r>
              <a:rPr lang="en-US" sz="5000" dirty="0">
                <a:solidFill>
                  <a:schemeClr val="bg1"/>
                </a:solidFill>
              </a:rPr>
              <a:t>is doing; if = since; mortal: die; spirit: live</a:t>
            </a:r>
          </a:p>
          <a:p>
            <a:r>
              <a:rPr lang="en-US" sz="5000" dirty="0">
                <a:solidFill>
                  <a:schemeClr val="bg1"/>
                </a:solidFill>
              </a:rPr>
              <a:t>11: </a:t>
            </a:r>
            <a:r>
              <a:rPr lang="en-US" sz="3200" dirty="0">
                <a:solidFill>
                  <a:schemeClr val="bg1"/>
                </a:solidFill>
              </a:rPr>
              <a:t>…</a:t>
            </a:r>
            <a:r>
              <a:rPr lang="en-US" sz="5000" dirty="0">
                <a:solidFill>
                  <a:schemeClr val="bg1"/>
                </a:solidFill>
              </a:rPr>
              <a:t>will do; same God, same power</a:t>
            </a:r>
          </a:p>
        </p:txBody>
      </p:sp>
    </p:spTree>
    <p:extLst>
      <p:ext uri="{BB962C8B-B14F-4D97-AF65-F5344CB8AC3E}">
        <p14:creationId xmlns:p14="http://schemas.microsoft.com/office/powerpoint/2010/main" val="4001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fontScale="90000"/>
          </a:bodyPr>
          <a:lstStyle/>
          <a:p>
            <a:r>
              <a:rPr lang="en-US" sz="6600" dirty="0">
                <a:solidFill>
                  <a:schemeClr val="bg1"/>
                </a:solidFill>
              </a:rPr>
              <a:t>2. Contest Between Flesh &amp; Spirit 5-13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12: obligation: same as debtor, 1:4</a:t>
            </a:r>
          </a:p>
          <a:p>
            <a:r>
              <a:rPr lang="en-US" sz="5000" dirty="0">
                <a:solidFill>
                  <a:schemeClr val="bg1"/>
                </a:solidFill>
              </a:rPr>
              <a:t>13: “brethren” – it is possible for a Christian to ignore the Spirit and live according to the flesh and die.</a:t>
            </a:r>
          </a:p>
        </p:txBody>
      </p:sp>
    </p:spTree>
    <p:extLst>
      <p:ext uri="{BB962C8B-B14F-4D97-AF65-F5344CB8AC3E}">
        <p14:creationId xmlns:p14="http://schemas.microsoft.com/office/powerpoint/2010/main" val="3253651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3. Sons of God 					14-17</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lnSpcReduction="10000"/>
          </a:bodyPr>
          <a:lstStyle/>
          <a:p>
            <a:r>
              <a:rPr lang="en-US" sz="5000" dirty="0">
                <a:solidFill>
                  <a:schemeClr val="bg1"/>
                </a:solidFill>
              </a:rPr>
              <a:t>14: emphasis on being led by Word of God</a:t>
            </a:r>
          </a:p>
          <a:p>
            <a:r>
              <a:rPr lang="en-US" sz="5000" dirty="0">
                <a:solidFill>
                  <a:schemeClr val="bg1"/>
                </a:solidFill>
              </a:rPr>
              <a:t>15: father – common GK word; Abba: Aramaic word for father, child’s word for “father,” like “papa,” “daddy.” Most Jews did not use this personal term when addressing God but Jesus did – Mark 14:36</a:t>
            </a:r>
          </a:p>
          <a:p>
            <a:r>
              <a:rPr lang="en-US" sz="5000" dirty="0">
                <a:solidFill>
                  <a:schemeClr val="bg1"/>
                </a:solidFill>
              </a:rPr>
              <a:t>16: we can know!</a:t>
            </a:r>
          </a:p>
          <a:p>
            <a:r>
              <a:rPr lang="en-US" sz="5000" dirty="0">
                <a:solidFill>
                  <a:schemeClr val="bg1"/>
                </a:solidFill>
              </a:rPr>
              <a:t>17: JC received inheritance by right; us by grace</a:t>
            </a:r>
          </a:p>
        </p:txBody>
      </p:sp>
    </p:spTree>
    <p:extLst>
      <p:ext uri="{BB962C8B-B14F-4D97-AF65-F5344CB8AC3E}">
        <p14:creationId xmlns:p14="http://schemas.microsoft.com/office/powerpoint/2010/main" val="3006413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4. Christian’s Hope of Glory 18-25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18: importance insight in Scripture</a:t>
            </a:r>
          </a:p>
          <a:p>
            <a:r>
              <a:rPr lang="en-US" sz="5000" dirty="0">
                <a:solidFill>
                  <a:schemeClr val="bg1"/>
                </a:solidFill>
              </a:rPr>
              <a:t>19: anxious: wait w/ head, eyes fixed to point on horizon expecting Jesus Christ to come</a:t>
            </a:r>
          </a:p>
          <a:p>
            <a:r>
              <a:rPr lang="en-US" sz="5000" dirty="0">
                <a:solidFill>
                  <a:schemeClr val="bg1"/>
                </a:solidFill>
              </a:rPr>
              <a:t>20,21: result of Adam’s sin? Futility – GK – void of reason; world not left without hope!</a:t>
            </a:r>
          </a:p>
          <a:p>
            <a:r>
              <a:rPr lang="en-US" sz="5000" dirty="0">
                <a:solidFill>
                  <a:schemeClr val="bg1"/>
                </a:solidFill>
              </a:rPr>
              <a:t>22: groaning – like an earthquake; continues until the Lord returns. Pain not meaningless pain (childbirth) &gt; new life</a:t>
            </a:r>
          </a:p>
        </p:txBody>
      </p:sp>
    </p:spTree>
    <p:extLst>
      <p:ext uri="{BB962C8B-B14F-4D97-AF65-F5344CB8AC3E}">
        <p14:creationId xmlns:p14="http://schemas.microsoft.com/office/powerpoint/2010/main" val="2004025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4. Christian’s Hope of Glory 18-25</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23: groan within ourselves, 2 Cor. 5:2; eagerly – standing on tiptoe</a:t>
            </a:r>
          </a:p>
          <a:p>
            <a:r>
              <a:rPr lang="en-US" sz="5000" dirty="0">
                <a:solidFill>
                  <a:schemeClr val="bg1"/>
                </a:solidFill>
              </a:rPr>
              <a:t>24: hope: longing to be set free from present pain</a:t>
            </a:r>
          </a:p>
          <a:p>
            <a:r>
              <a:rPr lang="en-US" sz="5000" dirty="0">
                <a:solidFill>
                  <a:schemeClr val="bg1"/>
                </a:solidFill>
              </a:rPr>
              <a:t>25: confidence in these privileges being ours</a:t>
            </a:r>
          </a:p>
        </p:txBody>
      </p:sp>
    </p:spTree>
    <p:extLst>
      <p:ext uri="{BB962C8B-B14F-4D97-AF65-F5344CB8AC3E}">
        <p14:creationId xmlns:p14="http://schemas.microsoft.com/office/powerpoint/2010/main" val="2487256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5. Christian’s Help from Spirit 26-27</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26: our: Paul included</a:t>
            </a:r>
          </a:p>
          <a:p>
            <a:r>
              <a:rPr lang="en-US" sz="5000" dirty="0">
                <a:solidFill>
                  <a:schemeClr val="bg1"/>
                </a:solidFill>
              </a:rPr>
              <a:t>Help: </a:t>
            </a:r>
            <a:r>
              <a:rPr lang="en-US" sz="5000" i="1" dirty="0">
                <a:solidFill>
                  <a:schemeClr val="bg1"/>
                </a:solidFill>
              </a:rPr>
              <a:t>A. T. Robertson</a:t>
            </a:r>
            <a:r>
              <a:rPr lang="en-US" sz="5000" dirty="0">
                <a:solidFill>
                  <a:schemeClr val="bg1"/>
                </a:solidFill>
              </a:rPr>
              <a:t>: like two people carrying a log</a:t>
            </a:r>
          </a:p>
          <a:p>
            <a:r>
              <a:rPr lang="en-US" sz="5000" dirty="0">
                <a:solidFill>
                  <a:schemeClr val="bg1"/>
                </a:solidFill>
              </a:rPr>
              <a:t>Intercedes: pleading on the behalf of another</a:t>
            </a:r>
          </a:p>
          <a:p>
            <a:r>
              <a:rPr lang="en-US" sz="5000" dirty="0">
                <a:solidFill>
                  <a:schemeClr val="bg1"/>
                </a:solidFill>
              </a:rPr>
              <a:t>27: our prayer actually reaches God’s ears – how lovely a thought!</a:t>
            </a:r>
          </a:p>
        </p:txBody>
      </p:sp>
    </p:spTree>
    <p:extLst>
      <p:ext uri="{BB962C8B-B14F-4D97-AF65-F5344CB8AC3E}">
        <p14:creationId xmlns:p14="http://schemas.microsoft.com/office/powerpoint/2010/main" val="285840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fontScale="90000"/>
          </a:bodyPr>
          <a:lstStyle/>
          <a:p>
            <a:r>
              <a:rPr lang="en-US" sz="6600" dirty="0">
                <a:solidFill>
                  <a:schemeClr val="bg1"/>
                </a:solidFill>
              </a:rPr>
              <a:t>6. God’s Promise of His Providence </a:t>
            </a:r>
            <a:r>
              <a:rPr lang="en-US" sz="5300" dirty="0">
                <a:solidFill>
                  <a:schemeClr val="bg1"/>
                </a:solidFill>
              </a:rPr>
              <a:t>28-30</a:t>
            </a:r>
            <a:endParaRPr lang="en-US" sz="6600" dirty="0">
              <a:solidFill>
                <a:schemeClr val="bg1"/>
              </a:solidFill>
            </a:endParaRP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28: working, good or bad, ultimately for their benefit – only for His Children</a:t>
            </a:r>
          </a:p>
          <a:p>
            <a:r>
              <a:rPr lang="en-US" sz="5000" dirty="0">
                <a:solidFill>
                  <a:schemeClr val="bg1"/>
                </a:solidFill>
              </a:rPr>
              <a:t>29,30: foreknew: </a:t>
            </a:r>
            <a:r>
              <a:rPr lang="en-US" sz="5000" i="1" dirty="0">
                <a:solidFill>
                  <a:schemeClr val="bg1"/>
                </a:solidFill>
              </a:rPr>
              <a:t>know</a:t>
            </a:r>
            <a:r>
              <a:rPr lang="en-US" sz="5000" dirty="0">
                <a:solidFill>
                  <a:schemeClr val="bg1"/>
                </a:solidFill>
              </a:rPr>
              <a:t> + </a:t>
            </a:r>
            <a:r>
              <a:rPr lang="en-US" sz="5000" i="1" dirty="0">
                <a:solidFill>
                  <a:schemeClr val="bg1"/>
                </a:solidFill>
              </a:rPr>
              <a:t>before</a:t>
            </a:r>
            <a:r>
              <a:rPr lang="en-US" sz="5000" dirty="0">
                <a:solidFill>
                  <a:schemeClr val="bg1"/>
                </a:solidFill>
              </a:rPr>
              <a:t>; man has freewill. Much not known about God’s foreknowledge – but all we know is true!</a:t>
            </a:r>
          </a:p>
          <a:p>
            <a:r>
              <a:rPr lang="en-US" sz="5000" dirty="0">
                <a:solidFill>
                  <a:schemeClr val="bg1"/>
                </a:solidFill>
              </a:rPr>
              <a:t>Predetermined to be in the image of God; sin broke this image. </a:t>
            </a:r>
          </a:p>
          <a:p>
            <a:r>
              <a:rPr lang="en-US" sz="5000" dirty="0">
                <a:solidFill>
                  <a:schemeClr val="bg1"/>
                </a:solidFill>
              </a:rPr>
              <a:t>Firstborn: favored position. </a:t>
            </a:r>
          </a:p>
        </p:txBody>
      </p:sp>
    </p:spTree>
    <p:extLst>
      <p:ext uri="{BB962C8B-B14F-4D97-AF65-F5344CB8AC3E}">
        <p14:creationId xmlns:p14="http://schemas.microsoft.com/office/powerpoint/2010/main" val="2118740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5200" dirty="0">
                <a:solidFill>
                  <a:schemeClr val="bg1"/>
                </a:solidFill>
              </a:rPr>
              <a:t>7. No Separation from the Love of God 31-39</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lnSpcReduction="10000"/>
          </a:bodyPr>
          <a:lstStyle/>
          <a:p>
            <a:r>
              <a:rPr lang="en-US" sz="5000" dirty="0">
                <a:solidFill>
                  <a:schemeClr val="bg1"/>
                </a:solidFill>
              </a:rPr>
              <a:t>31: how to reconcile previous verses</a:t>
            </a:r>
          </a:p>
          <a:p>
            <a:r>
              <a:rPr lang="en-US" sz="5000" dirty="0">
                <a:solidFill>
                  <a:schemeClr val="bg1"/>
                </a:solidFill>
              </a:rPr>
              <a:t>32: spare: Gen. 22:12 – what Abr. </a:t>
            </a:r>
            <a:r>
              <a:rPr lang="en-US" sz="5000">
                <a:solidFill>
                  <a:schemeClr val="bg1"/>
                </a:solidFill>
              </a:rPr>
              <a:t>was </a:t>
            </a:r>
            <a:r>
              <a:rPr lang="en-US" sz="5000" dirty="0">
                <a:solidFill>
                  <a:schemeClr val="bg1"/>
                </a:solidFill>
              </a:rPr>
              <a:t>willing to do to Isaac, God did with Jesus</a:t>
            </a:r>
          </a:p>
          <a:p>
            <a:r>
              <a:rPr lang="en-US" sz="5000" dirty="0">
                <a:solidFill>
                  <a:schemeClr val="bg1"/>
                </a:solidFill>
              </a:rPr>
              <a:t>33,34: elect: picked out, chosen; condemns: pronounce a sentence after </a:t>
            </a:r>
            <a:r>
              <a:rPr lang="en-US" sz="5000" dirty="0" err="1">
                <a:solidFill>
                  <a:schemeClr val="bg1"/>
                </a:solidFill>
              </a:rPr>
              <a:t>determn</a:t>
            </a:r>
            <a:r>
              <a:rPr lang="en-US" sz="5000" dirty="0">
                <a:solidFill>
                  <a:schemeClr val="bg1"/>
                </a:solidFill>
              </a:rPr>
              <a:t>. of guilt</a:t>
            </a:r>
          </a:p>
          <a:p>
            <a:r>
              <a:rPr lang="en-US" sz="5000" dirty="0">
                <a:solidFill>
                  <a:schemeClr val="bg1"/>
                </a:solidFill>
              </a:rPr>
              <a:t>35: implied answer: “No one!” Tribulation: pressure (grapes); distress: narrow place, backed in corner; outward afflictions, inward distress</a:t>
            </a:r>
          </a:p>
        </p:txBody>
      </p:sp>
    </p:spTree>
    <p:extLst>
      <p:ext uri="{BB962C8B-B14F-4D97-AF65-F5344CB8AC3E}">
        <p14:creationId xmlns:p14="http://schemas.microsoft.com/office/powerpoint/2010/main" val="3824370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5200" dirty="0">
                <a:solidFill>
                  <a:schemeClr val="bg1"/>
                </a:solidFill>
              </a:rPr>
              <a:t>7. No Separation from the Love of God 31-39</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35: persecution: pressed, animal by hunter</a:t>
            </a:r>
          </a:p>
          <a:p>
            <a:r>
              <a:rPr lang="en-US" sz="5000" dirty="0">
                <a:solidFill>
                  <a:schemeClr val="bg1"/>
                </a:solidFill>
              </a:rPr>
              <a:t>Famine: lack of food; financial </a:t>
            </a:r>
            <a:r>
              <a:rPr lang="en-US" sz="5000" dirty="0" err="1">
                <a:solidFill>
                  <a:schemeClr val="bg1"/>
                </a:solidFill>
              </a:rPr>
              <a:t>conseq</a:t>
            </a:r>
            <a:r>
              <a:rPr lang="en-US" sz="5000" dirty="0">
                <a:solidFill>
                  <a:schemeClr val="bg1"/>
                </a:solidFill>
              </a:rPr>
              <a:t>. follow</a:t>
            </a:r>
          </a:p>
          <a:p>
            <a:r>
              <a:rPr lang="en-US" sz="5000" dirty="0">
                <a:solidFill>
                  <a:schemeClr val="bg1"/>
                </a:solidFill>
              </a:rPr>
              <a:t>Nakedness: lack of clothing</a:t>
            </a:r>
          </a:p>
          <a:p>
            <a:r>
              <a:rPr lang="en-US" sz="5000" dirty="0">
                <a:solidFill>
                  <a:schemeClr val="bg1"/>
                </a:solidFill>
              </a:rPr>
              <a:t>Peril: general word for danger</a:t>
            </a:r>
          </a:p>
          <a:p>
            <a:r>
              <a:rPr lang="en-US" sz="5000" dirty="0">
                <a:solidFill>
                  <a:schemeClr val="bg1"/>
                </a:solidFill>
              </a:rPr>
              <a:t>Sword: violent death &amp; execution</a:t>
            </a:r>
          </a:p>
          <a:p>
            <a:r>
              <a:rPr lang="en-US" sz="5000" dirty="0">
                <a:solidFill>
                  <a:schemeClr val="bg1"/>
                </a:solidFill>
              </a:rPr>
              <a:t>36: Ps. 44:11 – those who follow the Lord can expect mistreatment</a:t>
            </a:r>
          </a:p>
        </p:txBody>
      </p:sp>
    </p:spTree>
    <p:extLst>
      <p:ext uri="{BB962C8B-B14F-4D97-AF65-F5344CB8AC3E}">
        <p14:creationId xmlns:p14="http://schemas.microsoft.com/office/powerpoint/2010/main" val="1714262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17196</TotalTime>
  <Words>13875</Words>
  <Application>Microsoft Office PowerPoint</Application>
  <PresentationFormat>Widescreen</PresentationFormat>
  <Paragraphs>1011</Paragraphs>
  <Slides>214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214</vt:i4>
      </vt:variant>
    </vt:vector>
  </HeadingPairs>
  <TitlesOfParts>
    <vt:vector size="218" baseType="lpstr">
      <vt:lpstr>Arial</vt:lpstr>
      <vt:lpstr>Calibri</vt:lpstr>
      <vt:lpstr>Calibri Light</vt:lpstr>
      <vt:lpstr>Office Theme</vt:lpstr>
      <vt:lpstr>Depicting the Gentiles</vt:lpstr>
      <vt:lpstr>Romans Introduction</vt:lpstr>
      <vt:lpstr>Romans Introduction</vt:lpstr>
      <vt:lpstr>Romans Introduction</vt:lpstr>
      <vt:lpstr>Romans Introduction</vt:lpstr>
      <vt:lpstr>1. Prescript – Romans 1:1-7</vt:lpstr>
      <vt:lpstr>1. Prescript – Romans 1:1-7</vt:lpstr>
      <vt:lpstr>2. Reason for Writing – 1:8-15</vt:lpstr>
      <vt:lpstr>2. Reason for Writing – 1:8-15</vt:lpstr>
      <vt:lpstr>3. Thesis Statement – 1:16-17</vt:lpstr>
      <vt:lpstr>4. Gentiles Subject to God’s Wrath 18-32</vt:lpstr>
      <vt:lpstr>4. Gentiles Subject to God’s Wrath 18-32</vt:lpstr>
      <vt:lpstr>4. Gentiles Subject to God’s Wrath 18-32</vt:lpstr>
      <vt:lpstr>4. Gentiles Subject to God’s Wrath 18-32</vt:lpstr>
      <vt:lpstr>4. Gentiles Subject to God’s Wrath 18-32</vt:lpstr>
      <vt:lpstr>4. Gentiles Subject to God’s Wrath 18-32</vt:lpstr>
      <vt:lpstr>Lessons</vt:lpstr>
      <vt:lpstr>What About the Jews?</vt:lpstr>
      <vt:lpstr>PowerPoint Presentation</vt:lpstr>
      <vt:lpstr>Romans 2</vt:lpstr>
      <vt:lpstr>1. Jews Exposed – Romans 2:1-11</vt:lpstr>
      <vt:lpstr>1. Jews Exposed – Romans 2:1-11</vt:lpstr>
      <vt:lpstr>1. Jews Exposed – Romans 2:1-11</vt:lpstr>
      <vt:lpstr>2. Righteous Judgment of God 12-16</vt:lpstr>
      <vt:lpstr>2. Righteous Judgment of God 12-16</vt:lpstr>
      <vt:lpstr>3. Disobedience of the Jews 17-24</vt:lpstr>
      <vt:lpstr>3. Disobedience of the Jews 17-24</vt:lpstr>
      <vt:lpstr>4. True Circumcision of the Heart 25-29</vt:lpstr>
      <vt:lpstr>4. True Circumcision of the Heart 25-29</vt:lpstr>
      <vt:lpstr>Lessons</vt:lpstr>
      <vt:lpstr>A Worldwide Dilemma</vt:lpstr>
      <vt:lpstr>PowerPoint Presentation</vt:lpstr>
      <vt:lpstr>Romans 3</vt:lpstr>
      <vt:lpstr>1. Answering Objections 1-8</vt:lpstr>
      <vt:lpstr>1. Answering Objections 1-8</vt:lpstr>
      <vt:lpstr>1. Answering Objections 1-8</vt:lpstr>
      <vt:lpstr>2. Both Under Sin &amp; Need Righteousness 9-20</vt:lpstr>
      <vt:lpstr>2. Both Under Sin &amp; Need Righteousness 9-20</vt:lpstr>
      <vt:lpstr>3. Righteousness through Faith 21-31</vt:lpstr>
      <vt:lpstr>3. Righteousness through Faith 21-31</vt:lpstr>
      <vt:lpstr>3. Righteousness through Faith 21-31</vt:lpstr>
      <vt:lpstr>Lessons</vt:lpstr>
      <vt:lpstr>Abraham:  the Man of Faith</vt:lpstr>
      <vt:lpstr>PowerPoint Presentation</vt:lpstr>
      <vt:lpstr>Romans 4</vt:lpstr>
      <vt:lpstr>1. Credited as Righteousness 1-8</vt:lpstr>
      <vt:lpstr>1. Credited as Righteousness 1-8</vt:lpstr>
      <vt:lpstr>1. Credited as Righteousness 1-8</vt:lpstr>
      <vt:lpstr>2. Not Dependent on Circumcision 9-12</vt:lpstr>
      <vt:lpstr>3. Made through Faith, Not Law 13-15</vt:lpstr>
      <vt:lpstr>4. Father of All True Believers 16-25</vt:lpstr>
      <vt:lpstr>4. Father of All True Believers 16-25</vt:lpstr>
      <vt:lpstr>Lessons</vt:lpstr>
      <vt:lpstr>(A Bridge) The Blessing of Peace</vt:lpstr>
      <vt:lpstr>PowerPoint Presentation</vt:lpstr>
      <vt:lpstr>Romans 5</vt:lpstr>
      <vt:lpstr>1. Peace of God through Christ 1-11</vt:lpstr>
      <vt:lpstr>1. Peace of God through Christ 1-11</vt:lpstr>
      <vt:lpstr>1. Peace of God through Christ 1-11</vt:lpstr>
      <vt:lpstr>2. All-Sufficiency of Sacrifice 12-21</vt:lpstr>
      <vt:lpstr>2. All-Sufficiency of Sacrifice 12-21</vt:lpstr>
      <vt:lpstr>2. All-Sufficiency of Sacrifice 12-21</vt:lpstr>
      <vt:lpstr>Lessons</vt:lpstr>
      <vt:lpstr>Having Died, We Live</vt:lpstr>
      <vt:lpstr>PowerPoint Presentation</vt:lpstr>
      <vt:lpstr>Romans 6</vt:lpstr>
      <vt:lpstr>1. Grace: Not a License to Sin 1-14</vt:lpstr>
      <vt:lpstr>1. Grace: Not a License to Sin 1-14</vt:lpstr>
      <vt:lpstr>1. Grace: Not a License to Sin 1-14</vt:lpstr>
      <vt:lpstr>1. Grace: Not a License to Sin 1-14</vt:lpstr>
      <vt:lpstr>2. Freedom from the Law – Not a License 15-23</vt:lpstr>
      <vt:lpstr>2. Freedom from the Law – Not a License 15-23</vt:lpstr>
      <vt:lpstr>2. Freedom from the Law – Not a License 15-23</vt:lpstr>
      <vt:lpstr>Lessons</vt:lpstr>
      <vt:lpstr>Dead but Joined  to Christ</vt:lpstr>
      <vt:lpstr>PowerPoint Presentation</vt:lpstr>
      <vt:lpstr>Romans 7</vt:lpstr>
      <vt:lpstr>1. Temporary Nature of the Law 1-6</vt:lpstr>
      <vt:lpstr>1. Temporary Nature of the Law 1-6</vt:lpstr>
      <vt:lpstr>2. Goodness of Law vs. Weakness of Man 7-25</vt:lpstr>
      <vt:lpstr>2. Goodness of Law vs. Weakness of Man 7-25</vt:lpstr>
      <vt:lpstr>2. Goodness of Law vs. Weakness of Man 7-25</vt:lpstr>
      <vt:lpstr>2. Goodness of Law vs. Weakness of Man 7-25</vt:lpstr>
      <vt:lpstr>2. Goodness of Law vs. Weakness of Man 7-25</vt:lpstr>
      <vt:lpstr>Lessons</vt:lpstr>
      <vt:lpstr>Glorified with Christ</vt:lpstr>
      <vt:lpstr>PowerPoint Presentation</vt:lpstr>
      <vt:lpstr>Romans 8</vt:lpstr>
      <vt:lpstr>1. No Condemnation in Christ 1-4</vt:lpstr>
      <vt:lpstr>1. No Condemnation in Christ 1-4</vt:lpstr>
      <vt:lpstr>2. Contest Between Flesh &amp; Spirit 5-13</vt:lpstr>
      <vt:lpstr>2. Contest Between Flesh &amp; Spirit 5-13</vt:lpstr>
      <vt:lpstr>3. Sons of God      14-17</vt:lpstr>
      <vt:lpstr>4. Christian’s Hope of Glory 18-25</vt:lpstr>
      <vt:lpstr>4. Christian’s Hope of Glory 18-25</vt:lpstr>
      <vt:lpstr>5. Christian’s Help from Spirit 26-27</vt:lpstr>
      <vt:lpstr>6. God’s Promise of His Providence 28-30</vt:lpstr>
      <vt:lpstr>7. No Separation from the Love of God 31-39</vt:lpstr>
      <vt:lpstr>7. No Separation from the Love of God 31-39</vt:lpstr>
      <vt:lpstr>7. No Separation from the Love of God 31-39</vt:lpstr>
      <vt:lpstr>7. No Separation from the Love of God 31-39</vt:lpstr>
      <vt:lpstr>7. No Separation from the Love of God 31-39</vt:lpstr>
      <vt:lpstr>Lessons</vt:lpstr>
      <vt:lpstr>Justification by  Faith Reconciled  with the Promise Made to Israel [1]</vt:lpstr>
      <vt:lpstr>PowerPoint Presentation</vt:lpstr>
      <vt:lpstr>Romans 9</vt:lpstr>
      <vt:lpstr>1. P’s Sorrow for Unbelieving Jews 1-5</vt:lpstr>
      <vt:lpstr>1. P’s Sorrow for Unbelieving Jews 1-5</vt:lpstr>
      <vt:lpstr>2. God’s Sovereignty     6-13</vt:lpstr>
      <vt:lpstr>3. The Futility of Blaming God 14-29</vt:lpstr>
      <vt:lpstr>3. The Futility of Blaming God 14-29</vt:lpstr>
      <vt:lpstr>3. The Futility of Blaming God 14-29</vt:lpstr>
      <vt:lpstr>3. The Futility of Blaming God 14-29</vt:lpstr>
      <vt:lpstr>4. Salvation by Faith, Not by Works 30-33</vt:lpstr>
      <vt:lpstr>4. Salvation by Faith, Not by Works 30-33</vt:lpstr>
      <vt:lpstr>Lessons</vt:lpstr>
      <vt:lpstr>Justification by  Faith Reconciled  with the Promise Made to Israel [2]</vt:lpstr>
      <vt:lpstr>PowerPoint Presentation</vt:lpstr>
      <vt:lpstr>Romans 10</vt:lpstr>
      <vt:lpstr>1. P’s Desire for the Jews’ Salvation 1-4</vt:lpstr>
      <vt:lpstr>2. Faith as the Basis for Salvation 5-13</vt:lpstr>
      <vt:lpstr>2. Faith as the Basis for Salvation 5-13</vt:lpstr>
      <vt:lpstr>3. Need for Preaching to Produce Faith  14-17</vt:lpstr>
      <vt:lpstr>3. Need for Preaching to Produce Faith  14-17</vt:lpstr>
      <vt:lpstr>3. Need for Preaching to Produce Faith  14-17</vt:lpstr>
      <vt:lpstr>4. Jews’ Rejection of the Message 18-21</vt:lpstr>
      <vt:lpstr>4. Jews’ Rejection of the Message 18-21</vt:lpstr>
      <vt:lpstr>Lessons</vt:lpstr>
      <vt:lpstr>Justification  by Faith  Reconciled with the  Faithfulness of God</vt:lpstr>
      <vt:lpstr>PowerPoint Presentation</vt:lpstr>
      <vt:lpstr>Romans 11</vt:lpstr>
      <vt:lpstr>1. Jews Not Rejected by God  1-6</vt:lpstr>
      <vt:lpstr>2. Hardening of the Jews  7-10</vt:lpstr>
      <vt:lpstr>3. Jewish Rejection &amp; Gentile Reception  11-16</vt:lpstr>
      <vt:lpstr>3. Jewish Rejection &amp; Gentile Reception  11-16</vt:lpstr>
      <vt:lpstr>4. Jews Grafted Back In   17-24</vt:lpstr>
      <vt:lpstr>4. Jews Grafted Back In   17-24</vt:lpstr>
      <vt:lpstr>4. Jews Grafted Back In   17-24</vt:lpstr>
      <vt:lpstr>5. Jewish Rejection Not Irreversible  25-32</vt:lpstr>
      <vt:lpstr>5. Jewish Rejection Not Irreversible  25-32</vt:lpstr>
      <vt:lpstr>6. Doxology: the Mercy of God  33-36</vt:lpstr>
      <vt:lpstr>6. Doxology: the Mercy of God  33-36</vt:lpstr>
      <vt:lpstr>Lessons</vt:lpstr>
      <vt:lpstr>Christian Living Part 1</vt:lpstr>
      <vt:lpstr>PowerPoint Presentation</vt:lpstr>
      <vt:lpstr>Romans 12</vt:lpstr>
      <vt:lpstr>Romans 12</vt:lpstr>
      <vt:lpstr>1. Attitude Toward God   1-2</vt:lpstr>
      <vt:lpstr>1. Attitude Toward God   1-2</vt:lpstr>
      <vt:lpstr>2. Attitude Toward Brethren 3-13</vt:lpstr>
      <vt:lpstr>2. Attitude Toward Brethren 3-13</vt:lpstr>
      <vt:lpstr>2. Attitude Toward Brethren 3-13</vt:lpstr>
      <vt:lpstr>2. Attitude Toward Brethren 3-13</vt:lpstr>
      <vt:lpstr>3. Attitude Towards Enemies  14-21</vt:lpstr>
      <vt:lpstr>3. Attitude Towards Enemies  14-21</vt:lpstr>
      <vt:lpstr>3. Attitude Towards Enemies  14-21</vt:lpstr>
      <vt:lpstr>3. Attitude Towards Enemies  14-21</vt:lpstr>
      <vt:lpstr>Lessons</vt:lpstr>
      <vt:lpstr>Christian Living Part 2</vt:lpstr>
      <vt:lpstr>PowerPoint Presentation</vt:lpstr>
      <vt:lpstr>Romans 13</vt:lpstr>
      <vt:lpstr>1. Attitude Toward Government 1-7</vt:lpstr>
      <vt:lpstr>1. Attitude Toward Government 1-7</vt:lpstr>
      <vt:lpstr>1. Attitude Toward Government 1-7</vt:lpstr>
      <vt:lpstr>2. Attitude Toward Neighbors    8-10</vt:lpstr>
      <vt:lpstr>3. A Summary          11-14</vt:lpstr>
      <vt:lpstr>3. A Summary          11-14</vt:lpstr>
      <vt:lpstr>3. A Summary          11-14</vt:lpstr>
      <vt:lpstr>3. A Summary          11-14</vt:lpstr>
      <vt:lpstr>Lessons</vt:lpstr>
      <vt:lpstr>Accepting One Another</vt:lpstr>
      <vt:lpstr>PowerPoint Presentation</vt:lpstr>
      <vt:lpstr>Romans 14</vt:lpstr>
      <vt:lpstr>1. In Liberty         1-12</vt:lpstr>
      <vt:lpstr>1. In Liberty         1-12</vt:lpstr>
      <vt:lpstr>1. In Liberty         1-12</vt:lpstr>
      <vt:lpstr>1. In Liberty         1-12</vt:lpstr>
      <vt:lpstr>2. In Love           13-18</vt:lpstr>
      <vt:lpstr>2. In Love           13-18</vt:lpstr>
      <vt:lpstr>2. In Love           13-18</vt:lpstr>
      <vt:lpstr>3. In Peace           19-23</vt:lpstr>
      <vt:lpstr>3. In Peace           19-23</vt:lpstr>
      <vt:lpstr>Lessons</vt:lpstr>
      <vt:lpstr>Christian Unity &amp; Paul’s Ministry  to the Gentiles</vt:lpstr>
      <vt:lpstr>PowerPoint Presentation</vt:lpstr>
      <vt:lpstr>Romans 15</vt:lpstr>
      <vt:lpstr>1. Accepting One Another in Unity 1-13</vt:lpstr>
      <vt:lpstr>1. Accepting One Another in Unity 1-13</vt:lpstr>
      <vt:lpstr>1. Accepting One Another in Unity 1-13</vt:lpstr>
      <vt:lpstr>2. Paul’s Ministry to the Gentiles 14-33</vt:lpstr>
      <vt:lpstr>2. Paul’s Ministry to the Gentiles 14-33</vt:lpstr>
      <vt:lpstr>2. Paul’s Ministry to the Gentiles 14-33</vt:lpstr>
      <vt:lpstr>2. Paul’s Ministry to the Gentiles 14-33</vt:lpstr>
      <vt:lpstr>2. Paul’s Ministry to the Gentiles 14-33</vt:lpstr>
      <vt:lpstr>Lessons</vt:lpstr>
      <vt:lpstr>Paul’s Greetings  and Final Doxology</vt:lpstr>
      <vt:lpstr>PowerPoint Presentation</vt:lpstr>
      <vt:lpstr>Romans 16</vt:lpstr>
      <vt:lpstr>1. Commendation of Phoebe            1-2</vt:lpstr>
      <vt:lpstr>2. Greetings to Roman Christians   3-16</vt:lpstr>
      <vt:lpstr>2. Greetings to Roman Christians   3-16</vt:lpstr>
      <vt:lpstr>2. Greetings to Roman Christians   3-16</vt:lpstr>
      <vt:lpstr>2. Greetings to Roman Christians   3-16</vt:lpstr>
      <vt:lpstr>2. Greetings to Roman Christians   3-16</vt:lpstr>
      <vt:lpstr>2. Greetings to Roman Christians   3-16</vt:lpstr>
      <vt:lpstr>3. Warning about Dissension      17-20a</vt:lpstr>
      <vt:lpstr>3. Warning about Dissension      17-20a</vt:lpstr>
      <vt:lpstr>4. Greetings from Coworkers      20b-24</vt:lpstr>
      <vt:lpstr>4. Greetings from Coworkers      20b-24</vt:lpstr>
      <vt:lpstr>4. Greetings from Coworkers      20b-24</vt:lpstr>
      <vt:lpstr>5. Final Doxology                             25-27</vt:lpstr>
      <vt:lpstr>Lessons</vt:lpstr>
      <vt:lpstr>For a copy of these notes:  thejustinreedshow.com/bibleresources or  Google: Justin Reed Bible  Class Notes &gt; Notes &amp; PowerPoint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at Five” Series: Overcoming the World</dc:title>
  <dc:creator>Justin D. Reed</dc:creator>
  <cp:lastModifiedBy>Justin D. Reed</cp:lastModifiedBy>
  <cp:revision>227</cp:revision>
  <dcterms:created xsi:type="dcterms:W3CDTF">2020-03-28T20:11:58Z</dcterms:created>
  <dcterms:modified xsi:type="dcterms:W3CDTF">2021-08-20T15:11:35Z</dcterms:modified>
</cp:coreProperties>
</file>