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9" r:id="rId5"/>
    <p:sldId id="300" r:id="rId6"/>
    <p:sldId id="301" r:id="rId7"/>
    <p:sldId id="302" r:id="rId8"/>
    <p:sldId id="303" r:id="rId9"/>
    <p:sldId id="296" r:id="rId10"/>
    <p:sldId id="298" r:id="rId11"/>
    <p:sldId id="288"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2/7/2021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2/7/2021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(A Bridge)</a:t>
            </a:r>
            <a:br>
              <a:rPr lang="en-US" sz="10300" dirty="0">
                <a:solidFill>
                  <a:schemeClr val="bg1"/>
                </a:solidFill>
              </a:rPr>
            </a:br>
            <a:r>
              <a:rPr lang="en-US" sz="10300" dirty="0">
                <a:solidFill>
                  <a:schemeClr val="bg1"/>
                </a:solidFill>
              </a:rPr>
              <a:t>The Blessing of Peace</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5</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fontScale="90000"/>
          </a:bodyPr>
          <a:lstStyle/>
          <a:p>
            <a:pPr algn="ctr"/>
            <a:r>
              <a:rPr lang="en-US" sz="6600" u="sng" dirty="0">
                <a:solidFill>
                  <a:schemeClr val="bg1"/>
                </a:solidFill>
              </a:rPr>
              <a:t>Next Scheduled Study:</a:t>
            </a:r>
            <a:br>
              <a:rPr lang="en-US" sz="6600" dirty="0">
                <a:solidFill>
                  <a:schemeClr val="bg1"/>
                </a:solidFill>
              </a:rPr>
            </a:br>
            <a:r>
              <a:rPr lang="en-US" sz="6600" b="1" dirty="0">
                <a:solidFill>
                  <a:schemeClr val="bg1"/>
                </a:solidFill>
              </a:rPr>
              <a:t>Thursday 6:30</a:t>
            </a:r>
            <a:r>
              <a:rPr lang="en-US" sz="6600" b="1" cap="small" dirty="0">
                <a:solidFill>
                  <a:schemeClr val="bg1"/>
                </a:solidFill>
              </a:rPr>
              <a:t>pm </a:t>
            </a:r>
            <a:r>
              <a:rPr lang="en-US" sz="6600" b="1" cap="small" dirty="0" err="1">
                <a:solidFill>
                  <a:schemeClr val="bg1"/>
                </a:solidFill>
              </a:rPr>
              <a:t>cst</a:t>
            </a:r>
            <a:br>
              <a:rPr lang="en-US" sz="6600" b="1" dirty="0">
                <a:solidFill>
                  <a:schemeClr val="bg1"/>
                </a:solidFill>
              </a:rPr>
            </a:br>
            <a:r>
              <a:rPr lang="en-US" sz="6600" dirty="0">
                <a:solidFill>
                  <a:schemeClr val="bg1"/>
                </a:solidFill>
              </a:rPr>
              <a:t>Matthew 25 with Bill Boyd</a:t>
            </a:r>
            <a:br>
              <a:rPr lang="en-US" sz="6600" dirty="0">
                <a:solidFill>
                  <a:schemeClr val="bg1"/>
                </a:solidFill>
              </a:rPr>
            </a:br>
            <a:r>
              <a:rPr lang="en-US" sz="6600" b="1" dirty="0">
                <a:solidFill>
                  <a:schemeClr val="bg1"/>
                </a:solidFill>
              </a:rPr>
              <a:t>Sunday 11</a:t>
            </a:r>
            <a:r>
              <a:rPr lang="en-US" sz="6600" b="1" cap="small" dirty="0">
                <a:solidFill>
                  <a:schemeClr val="bg1"/>
                </a:solidFill>
              </a:rPr>
              <a:t>am </a:t>
            </a:r>
            <a:r>
              <a:rPr lang="en-US" sz="6600" b="1" cap="small" dirty="0" err="1">
                <a:solidFill>
                  <a:schemeClr val="bg1"/>
                </a:solidFill>
              </a:rPr>
              <a:t>cst</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br>
              <a:rPr lang="en-US" sz="6600" dirty="0">
                <a:solidFill>
                  <a:schemeClr val="bg1"/>
                </a:solidFill>
              </a:rPr>
            </a:br>
            <a:r>
              <a:rPr lang="en-US" sz="6600" b="1" dirty="0">
                <a:solidFill>
                  <a:schemeClr val="bg1"/>
                </a:solidFill>
              </a:rPr>
              <a:t>Live at Five – Sunday 5</a:t>
            </a:r>
            <a:r>
              <a:rPr lang="en-US" sz="6600" b="1" cap="small" dirty="0">
                <a:solidFill>
                  <a:schemeClr val="bg1"/>
                </a:solidFill>
              </a:rPr>
              <a:t>pm </a:t>
            </a:r>
            <a:r>
              <a:rPr lang="en-US" sz="6600" b="1" cap="small" dirty="0" err="1">
                <a:solidFill>
                  <a:schemeClr val="bg1"/>
                </a:solidFill>
              </a:rPr>
              <a:t>cst</a:t>
            </a:r>
            <a:br>
              <a:rPr lang="en-US" sz="6600" dirty="0">
                <a:solidFill>
                  <a:schemeClr val="bg1"/>
                </a:solidFill>
              </a:rPr>
            </a:br>
            <a:r>
              <a:rPr lang="en-US" sz="6600" dirty="0">
                <a:solidFill>
                  <a:schemeClr val="bg1"/>
                </a:solidFill>
              </a:rPr>
              <a:t>Online Only</a:t>
            </a:r>
          </a:p>
        </p:txBody>
      </p:sp>
      <p:cxnSp>
        <p:nvCxnSpPr>
          <p:cNvPr id="4" name="Straight Connector 3">
            <a:extLst>
              <a:ext uri="{FF2B5EF4-FFF2-40B4-BE49-F238E27FC236}">
                <a16:creationId xmlns:a16="http://schemas.microsoft.com/office/drawing/2014/main" id="{A5F2BF7D-8994-4789-952F-75033DB97455}"/>
              </a:ext>
            </a:extLst>
          </p:cNvPr>
          <p:cNvCxnSpPr/>
          <p:nvPr/>
        </p:nvCxnSpPr>
        <p:spPr>
          <a:xfrm>
            <a:off x="145774" y="2650435"/>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635BCC3-17BA-43D7-9B5F-7932F0148158}"/>
              </a:ext>
            </a:extLst>
          </p:cNvPr>
          <p:cNvCxnSpPr/>
          <p:nvPr/>
        </p:nvCxnSpPr>
        <p:spPr>
          <a:xfrm>
            <a:off x="145774" y="5055704"/>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981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116</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4 illustrates faith through Abraham</a:t>
            </a:r>
          </a:p>
          <a:p>
            <a:r>
              <a:rPr lang="en-US" sz="5000" dirty="0">
                <a:solidFill>
                  <a:schemeClr val="bg1"/>
                </a:solidFill>
              </a:rPr>
              <a:t>Ch. 5 serves as a bridge between a discussion of justification and sanctification</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Peace of God through Christ 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law/works brings frustration &amp; doubt; grace/works results in peace</a:t>
            </a:r>
          </a:p>
          <a:p>
            <a:r>
              <a:rPr lang="en-US" sz="5000" dirty="0">
                <a:solidFill>
                  <a:schemeClr val="bg1"/>
                </a:solidFill>
              </a:rPr>
              <a:t>2: Whom – Jesus; access: </a:t>
            </a:r>
            <a:r>
              <a:rPr lang="en-US" sz="5000" i="1" dirty="0">
                <a:solidFill>
                  <a:schemeClr val="bg1"/>
                </a:solidFill>
              </a:rPr>
              <a:t>to </a:t>
            </a:r>
            <a:r>
              <a:rPr lang="en-US" sz="5000" dirty="0">
                <a:solidFill>
                  <a:schemeClr val="bg1"/>
                </a:solidFill>
              </a:rPr>
              <a:t>+ </a:t>
            </a:r>
            <a:r>
              <a:rPr lang="en-US" sz="5000" i="1" dirty="0">
                <a:solidFill>
                  <a:schemeClr val="bg1"/>
                </a:solidFill>
              </a:rPr>
              <a:t>lead</a:t>
            </a:r>
            <a:endParaRPr lang="en-US" sz="5000" dirty="0">
              <a:solidFill>
                <a:schemeClr val="bg1"/>
              </a:solidFill>
            </a:endParaRPr>
          </a:p>
          <a:p>
            <a:r>
              <a:rPr lang="en-US" sz="5000" dirty="0">
                <a:solidFill>
                  <a:schemeClr val="bg1"/>
                </a:solidFill>
              </a:rPr>
              <a:t>3: not only do we rejoice in good times but also in tribulations (pressure in GK)</a:t>
            </a:r>
          </a:p>
          <a:p>
            <a:r>
              <a:rPr lang="en-US" sz="5000" dirty="0">
                <a:solidFill>
                  <a:schemeClr val="bg1"/>
                </a:solidFill>
              </a:rPr>
              <a:t>4: proven character: trustworthy, dependable</a:t>
            </a:r>
          </a:p>
          <a:p>
            <a:r>
              <a:rPr lang="en-US" sz="5000" dirty="0">
                <a:solidFill>
                  <a:schemeClr val="bg1"/>
                </a:solidFill>
              </a:rPr>
              <a:t>5: our hope will never disappoint us; love – agape [unconditional]; supreme ex. 5:6-8</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Peace of God through Christ 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without strength – helpless</a:t>
            </a:r>
          </a:p>
          <a:p>
            <a:r>
              <a:rPr lang="en-US" sz="5000" dirty="0">
                <a:solidFill>
                  <a:schemeClr val="bg1"/>
                </a:solidFill>
              </a:rPr>
              <a:t>7: righteous: trying to live a righteous life; good man: also nice</a:t>
            </a:r>
          </a:p>
          <a:p>
            <a:r>
              <a:rPr lang="en-US" sz="5000" dirty="0">
                <a:solidFill>
                  <a:schemeClr val="bg1"/>
                </a:solidFill>
              </a:rPr>
              <a:t>8: </a:t>
            </a:r>
            <a:r>
              <a:rPr lang="en-US" sz="5000" cap="small" dirty="0" err="1">
                <a:solidFill>
                  <a:schemeClr val="bg1"/>
                </a:solidFill>
              </a:rPr>
              <a:t>nasb</a:t>
            </a:r>
            <a:r>
              <a:rPr lang="en-US" sz="5000" dirty="0">
                <a:solidFill>
                  <a:schemeClr val="bg1"/>
                </a:solidFill>
              </a:rPr>
              <a:t> “His own love” – unique to God</a:t>
            </a:r>
          </a:p>
          <a:p>
            <a:r>
              <a:rPr lang="en-US" sz="5000" dirty="0">
                <a:solidFill>
                  <a:schemeClr val="bg1"/>
                </a:solidFill>
              </a:rPr>
              <a:t>9: much more – 2x in 9, 10; because of God’s grace we don’t get what we deserve [wrath]</a:t>
            </a:r>
          </a:p>
          <a:p>
            <a:r>
              <a:rPr lang="en-US" sz="5000" dirty="0">
                <a:solidFill>
                  <a:schemeClr val="bg1"/>
                </a:solidFill>
              </a:rPr>
              <a:t>10: enemies – hate; no complimentary terms</a:t>
            </a:r>
          </a:p>
          <a:p>
            <a:endParaRPr lang="en-US" sz="5000" dirty="0">
              <a:solidFill>
                <a:schemeClr val="bg1"/>
              </a:solidFill>
            </a:endParaRPr>
          </a:p>
        </p:txBody>
      </p:sp>
    </p:spTree>
    <p:extLst>
      <p:ext uri="{BB962C8B-B14F-4D97-AF65-F5344CB8AC3E}">
        <p14:creationId xmlns:p14="http://schemas.microsoft.com/office/powerpoint/2010/main" val="389407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Peace of God through Christ 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reconcile: exchange of hostility for a friendly relationship</a:t>
            </a:r>
          </a:p>
          <a:p>
            <a:r>
              <a:rPr lang="en-US" sz="5000" dirty="0">
                <a:solidFill>
                  <a:schemeClr val="bg1"/>
                </a:solidFill>
              </a:rPr>
              <a:t>Because Jesus is alive, we know that God accepted His sacrifice and we can therefore be saved.</a:t>
            </a:r>
          </a:p>
          <a:p>
            <a:r>
              <a:rPr lang="en-US" sz="5000" dirty="0">
                <a:solidFill>
                  <a:schemeClr val="bg1"/>
                </a:solidFill>
              </a:rPr>
              <a:t>11: boasting not in accomplishments but God</a:t>
            </a:r>
          </a:p>
          <a:p>
            <a:r>
              <a:rPr lang="en-US" sz="5000" dirty="0">
                <a:solidFill>
                  <a:schemeClr val="bg1"/>
                </a:solidFill>
              </a:rPr>
              <a:t>Atonement: at one </a:t>
            </a:r>
            <a:r>
              <a:rPr lang="en-US" sz="5000" dirty="0" err="1">
                <a:solidFill>
                  <a:schemeClr val="bg1"/>
                </a:solidFill>
              </a:rPr>
              <a:t>ment</a:t>
            </a:r>
            <a:r>
              <a:rPr lang="en-US" sz="5000" dirty="0">
                <a:solidFill>
                  <a:schemeClr val="bg1"/>
                </a:solidFill>
              </a:rPr>
              <a:t> – friends brought together – through Jesus</a:t>
            </a:r>
          </a:p>
        </p:txBody>
      </p:sp>
    </p:spTree>
    <p:extLst>
      <p:ext uri="{BB962C8B-B14F-4D97-AF65-F5344CB8AC3E}">
        <p14:creationId xmlns:p14="http://schemas.microsoft.com/office/powerpoint/2010/main" val="216741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All-Sufficiency of Sacrifice 12-21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“What we lost in Adam… we more than gain back in Christ.” </a:t>
            </a:r>
            <a:r>
              <a:rPr lang="en-US" sz="5000" i="1" dirty="0">
                <a:solidFill>
                  <a:schemeClr val="bg1"/>
                </a:solidFill>
              </a:rPr>
              <a:t>J. D. Thomas</a:t>
            </a:r>
          </a:p>
          <a:p>
            <a:r>
              <a:rPr lang="en-US" sz="5000" dirty="0">
                <a:solidFill>
                  <a:schemeClr val="bg1"/>
                </a:solidFill>
              </a:rPr>
              <a:t>12: Adam, head of household, took all blame</a:t>
            </a:r>
          </a:p>
          <a:p>
            <a:r>
              <a:rPr lang="en-US" sz="5000" dirty="0">
                <a:solidFill>
                  <a:schemeClr val="bg1"/>
                </a:solidFill>
              </a:rPr>
              <a:t>Death – 20x in Romans</a:t>
            </a:r>
          </a:p>
          <a:p>
            <a:r>
              <a:rPr lang="en-US" sz="5000" dirty="0">
                <a:solidFill>
                  <a:schemeClr val="bg1"/>
                </a:solidFill>
              </a:rPr>
              <a:t>13: people have always had a law; </a:t>
            </a:r>
            <a:br>
              <a:rPr lang="en-US" sz="5000" dirty="0">
                <a:solidFill>
                  <a:schemeClr val="bg1"/>
                </a:solidFill>
              </a:rPr>
            </a:br>
            <a:r>
              <a:rPr lang="en-US" sz="5000" dirty="0">
                <a:solidFill>
                  <a:schemeClr val="bg1"/>
                </a:solidFill>
              </a:rPr>
              <a:t>imputed = credited</a:t>
            </a:r>
          </a:p>
          <a:p>
            <a:r>
              <a:rPr lang="en-US" sz="5000" dirty="0">
                <a:solidFill>
                  <a:schemeClr val="bg1"/>
                </a:solidFill>
              </a:rPr>
              <a:t>14: death personified as tyrannical ruler who commands his subjects to die</a:t>
            </a:r>
          </a:p>
        </p:txBody>
      </p:sp>
    </p:spTree>
    <p:extLst>
      <p:ext uri="{BB962C8B-B14F-4D97-AF65-F5344CB8AC3E}">
        <p14:creationId xmlns:p14="http://schemas.microsoft.com/office/powerpoint/2010/main" val="23374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All-Sufficiency of Sacrifice 12-21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different before showing similarities; ‘free gift’ redundant; God’s gift of Jesus reversed effect of Adam’s sin</a:t>
            </a:r>
          </a:p>
          <a:p>
            <a:r>
              <a:rPr lang="en-US" sz="5000" dirty="0">
                <a:solidFill>
                  <a:schemeClr val="bg1"/>
                </a:solidFill>
              </a:rPr>
              <a:t>16: </a:t>
            </a:r>
            <a:r>
              <a:rPr lang="en-US" sz="5000" i="1" dirty="0">
                <a:solidFill>
                  <a:schemeClr val="bg1"/>
                </a:solidFill>
              </a:rPr>
              <a:t>McCord: </a:t>
            </a:r>
            <a:r>
              <a:rPr lang="en-US" sz="5000" dirty="0">
                <a:solidFill>
                  <a:schemeClr val="bg1"/>
                </a:solidFill>
              </a:rPr>
              <a:t>judgment = verdict; trillions</a:t>
            </a:r>
          </a:p>
          <a:p>
            <a:r>
              <a:rPr lang="en-US" sz="5000" dirty="0">
                <a:solidFill>
                  <a:schemeClr val="bg1"/>
                </a:solidFill>
              </a:rPr>
              <a:t>17: 1] result of gift is “much more” than the result of transgression; 2] [</a:t>
            </a:r>
            <a:r>
              <a:rPr lang="en-US" sz="5000" i="1" dirty="0">
                <a:solidFill>
                  <a:schemeClr val="bg1"/>
                </a:solidFill>
              </a:rPr>
              <a:t>implied</a:t>
            </a:r>
            <a:r>
              <a:rPr lang="en-US" sz="5000" dirty="0">
                <a:solidFill>
                  <a:schemeClr val="bg1"/>
                </a:solidFill>
              </a:rPr>
              <a:t>] we have no choice regarding physical death; 3] [</a:t>
            </a:r>
            <a:r>
              <a:rPr lang="en-US" sz="5000" i="1" dirty="0" err="1">
                <a:solidFill>
                  <a:schemeClr val="bg1"/>
                </a:solidFill>
              </a:rPr>
              <a:t>unexp</a:t>
            </a:r>
            <a:r>
              <a:rPr lang="en-US" sz="5000" dirty="0">
                <a:solidFill>
                  <a:schemeClr val="bg1"/>
                </a:solidFill>
              </a:rPr>
              <a:t>] slaves </a:t>
            </a:r>
            <a:r>
              <a:rPr lang="en-US" sz="4400" dirty="0">
                <a:solidFill>
                  <a:schemeClr val="bg1"/>
                </a:solidFill>
              </a:rPr>
              <a:t>[sinners] </a:t>
            </a:r>
            <a:r>
              <a:rPr lang="en-US" sz="5000" dirty="0">
                <a:solidFill>
                  <a:schemeClr val="bg1"/>
                </a:solidFill>
              </a:rPr>
              <a:t>trade places with ruler</a:t>
            </a:r>
          </a:p>
        </p:txBody>
      </p:sp>
    </p:spTree>
    <p:extLst>
      <p:ext uri="{BB962C8B-B14F-4D97-AF65-F5344CB8AC3E}">
        <p14:creationId xmlns:p14="http://schemas.microsoft.com/office/powerpoint/2010/main" val="412692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All-Sufficiency of Sacrifice 12-21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does not teach universalism [all ultimately saved]</a:t>
            </a:r>
          </a:p>
          <a:p>
            <a:r>
              <a:rPr lang="en-US" sz="5000" dirty="0">
                <a:solidFill>
                  <a:schemeClr val="bg1"/>
                </a:solidFill>
              </a:rPr>
              <a:t>19: both involved option to obey/disobey; Adam: “my will be done;/Jesus: “Thy Will..”</a:t>
            </a:r>
          </a:p>
          <a:p>
            <a:r>
              <a:rPr lang="en-US" sz="5000" dirty="0">
                <a:solidFill>
                  <a:schemeClr val="bg1"/>
                </a:solidFill>
              </a:rPr>
              <a:t>20: giving the Law caused sin to increase, not decrease, Ch. 7 exp.; grace: super-abounded</a:t>
            </a:r>
          </a:p>
          <a:p>
            <a:r>
              <a:rPr lang="en-US" sz="5000" dirty="0">
                <a:solidFill>
                  <a:schemeClr val="bg1"/>
                </a:solidFill>
              </a:rPr>
              <a:t>21: real “life” is being in presence of God; eternal “life’ is in His presence for eternity!</a:t>
            </a:r>
          </a:p>
        </p:txBody>
      </p:sp>
    </p:spTree>
    <p:extLst>
      <p:ext uri="{BB962C8B-B14F-4D97-AF65-F5344CB8AC3E}">
        <p14:creationId xmlns:p14="http://schemas.microsoft.com/office/powerpoint/2010/main" val="24206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Through the sacrificial death of Jesus Christ upon the cross, I can be justified (“just if </a:t>
            </a:r>
            <a:r>
              <a:rPr lang="en-US" sz="4000" dirty="0" err="1">
                <a:solidFill>
                  <a:schemeClr val="bg1"/>
                </a:solidFill>
              </a:rPr>
              <a:t>I’ed</a:t>
            </a:r>
            <a:r>
              <a:rPr lang="en-US" sz="4000" dirty="0">
                <a:solidFill>
                  <a:schemeClr val="bg1"/>
                </a:solidFill>
              </a:rPr>
              <a:t> never sinned). This is offered no where else.</a:t>
            </a:r>
          </a:p>
          <a:p>
            <a:pPr marL="914400" indent="-914400">
              <a:buFont typeface="+mj-lt"/>
              <a:buAutoNum type="arabicPeriod"/>
            </a:pPr>
            <a:r>
              <a:rPr lang="en-US" sz="4000" dirty="0">
                <a:solidFill>
                  <a:schemeClr val="bg1"/>
                </a:solidFill>
              </a:rPr>
              <a:t>We do not inherit the sins of our parents. Just because Adam sinned and ushered in sin does not mean we inherit his sin. We are born innocent, in the image of God; sin occurs when we transgress God’s Law.</a:t>
            </a:r>
          </a:p>
          <a:p>
            <a:pPr marL="914400" indent="-914400">
              <a:buFont typeface="+mj-lt"/>
              <a:buAutoNum type="arabicPeriod"/>
            </a:pPr>
            <a:r>
              <a:rPr lang="en-US" sz="4000" dirty="0">
                <a:solidFill>
                  <a:schemeClr val="bg1"/>
                </a:solidFill>
              </a:rPr>
              <a:t>We should be thankful everyday for the death of Jesus Christ. Without Him, we would </a:t>
            </a:r>
            <a:r>
              <a:rPr lang="en-US" sz="4000">
                <a:solidFill>
                  <a:schemeClr val="bg1"/>
                </a:solidFill>
              </a:rPr>
              <a:t>be eternally lost.</a:t>
            </a:r>
            <a:endParaRPr lang="en-US" sz="4000" dirty="0">
              <a:solidFill>
                <a:schemeClr val="bg1"/>
              </a:solidFill>
            </a:endParaRP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17344</TotalTime>
  <Words>733</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 Bridge) The Blessing of Peace</vt:lpstr>
      <vt:lpstr>Romans 4</vt:lpstr>
      <vt:lpstr>1. Peace of God through Christ 1-11</vt:lpstr>
      <vt:lpstr>1. Peace of God through Christ 1-11</vt:lpstr>
      <vt:lpstr>1. Peace of God through Christ 1-11</vt:lpstr>
      <vt:lpstr>2. All-Sufficiency of Sacrifice 12-21</vt:lpstr>
      <vt:lpstr>2. All-Sufficiency of Sacrifice 12-21</vt:lpstr>
      <vt:lpstr>2. All-Sufficiency of Sacrifice 12-21</vt:lpstr>
      <vt:lpstr>Lessons</vt:lpstr>
      <vt:lpstr>For a copy of these notes:  thejustinreedshow.com/bibleresources or  Google: Justin Reed Bible  Class Notes &gt; Notes &amp; PowerPoint</vt:lpstr>
      <vt:lpstr>Next Scheduled Study: Thursday 6:30pm cst Matthew 25 with Bill Boyd Sunday 11am cst Online and in the building Wood Church of Christ, Woodbury Live at Five – Sunday 5pm cst Online Only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250</cp:revision>
  <dcterms:created xsi:type="dcterms:W3CDTF">2020-03-28T20:11:58Z</dcterms:created>
  <dcterms:modified xsi:type="dcterms:W3CDTF">2021-02-08T03:37:35Z</dcterms:modified>
</cp:coreProperties>
</file>