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296" r:id="rId13"/>
    <p:sldId id="298" r:id="rId14"/>
    <p:sldId id="288" r:id="rId15"/>
    <p:sldId id="28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What About the Jews?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89933"/>
            <a:ext cx="12192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Romans 2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True Circumcision of the Heart 25-29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Jews: 2 things above all: Law, circumcision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25: circumcision: GK: compound </a:t>
            </a:r>
            <a:r>
              <a:rPr lang="en-US" sz="5000" i="1" dirty="0">
                <a:solidFill>
                  <a:schemeClr val="bg1"/>
                </a:solidFill>
              </a:rPr>
              <a:t>cut </a:t>
            </a:r>
            <a:r>
              <a:rPr lang="en-US" sz="5000" dirty="0">
                <a:solidFill>
                  <a:schemeClr val="bg1"/>
                </a:solidFill>
              </a:rPr>
              <a:t>+ </a:t>
            </a:r>
            <a:r>
              <a:rPr lang="en-US" sz="5000" i="1" dirty="0">
                <a:solidFill>
                  <a:schemeClr val="bg1"/>
                </a:solidFill>
              </a:rPr>
              <a:t>around</a:t>
            </a:r>
            <a:endParaRPr lang="en-US" sz="5000" dirty="0">
              <a:solidFill>
                <a:schemeClr val="bg1"/>
              </a:solidFill>
            </a:endParaRPr>
          </a:p>
          <a:p>
            <a:r>
              <a:rPr lang="en-US" sz="5000" dirty="0">
                <a:solidFill>
                  <a:schemeClr val="bg1"/>
                </a:solidFill>
              </a:rPr>
              <a:t>26: uncircumcision: GK: lit. “[having] the foreskin” – how shocking to a Jew!</a:t>
            </a:r>
          </a:p>
          <a:p>
            <a:r>
              <a:rPr lang="en-US" sz="5000" dirty="0">
                <a:solidFill>
                  <a:schemeClr val="bg1"/>
                </a:solidFill>
              </a:rPr>
              <a:t>27: by living out principles of the Law, it fulfilled one of the aspects of the Law.</a:t>
            </a:r>
          </a:p>
          <a:p>
            <a:r>
              <a:rPr lang="en-US" sz="5000" dirty="0">
                <a:solidFill>
                  <a:schemeClr val="bg1"/>
                </a:solidFill>
              </a:rPr>
              <a:t>28: outwardly, in the open</a:t>
            </a:r>
          </a:p>
        </p:txBody>
      </p:sp>
    </p:spTree>
    <p:extLst>
      <p:ext uri="{BB962C8B-B14F-4D97-AF65-F5344CB8AC3E}">
        <p14:creationId xmlns:p14="http://schemas.microsoft.com/office/powerpoint/2010/main" val="391798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True Circumcision of the Heart 25-29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29: inwardly, in secret</a:t>
            </a:r>
          </a:p>
          <a:p>
            <a:r>
              <a:rPr lang="en-US" sz="5000" dirty="0">
                <a:solidFill>
                  <a:schemeClr val="bg1"/>
                </a:solidFill>
              </a:rPr>
              <a:t>Fleshly circumcision: cutting around to remove foreskin</a:t>
            </a:r>
          </a:p>
          <a:p>
            <a:r>
              <a:rPr lang="en-US" sz="5000" dirty="0">
                <a:solidFill>
                  <a:schemeClr val="bg1"/>
                </a:solidFill>
              </a:rPr>
              <a:t>Spiritual circumcision: cutting out all evil</a:t>
            </a:r>
          </a:p>
          <a:p>
            <a:r>
              <a:rPr lang="en-US" sz="5000" dirty="0">
                <a:solidFill>
                  <a:schemeClr val="bg1"/>
                </a:solidFill>
              </a:rPr>
              <a:t>Men praise what they can see; God praises what He cannot see – heart circumcision –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1 Samuel 16:7</a:t>
            </a:r>
          </a:p>
        </p:txBody>
      </p:sp>
    </p:spTree>
    <p:extLst>
      <p:ext uri="{BB962C8B-B14F-4D97-AF65-F5344CB8AC3E}">
        <p14:creationId xmlns:p14="http://schemas.microsoft.com/office/powerpoint/2010/main" val="10449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21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There is coming a great Judgment Day when God will be the Judge. Are you ready for this great day? Don’t be shocked on that day!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Letting your ‘conscience be your guide’ can be dangerous. Some people’s conscience has been seared with a hot iron – 1 Timothy 4:2. Instead, use God’s Word as your guide.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Don’t try to live a spiritual life on the outside to be seen of others. Rather, we should work on being faithful to God.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For a copy of these notes: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thejustinreedshow.com/bibleresources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or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Google: Justin Reed Bible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>
                <a:solidFill>
                  <a:schemeClr val="bg1"/>
                </a:solidFill>
              </a:rPr>
            </a:br>
            <a:r>
              <a:rPr lang="en-US" sz="6600">
                <a:solidFill>
                  <a:schemeClr val="bg1"/>
                </a:solidFill>
              </a:rPr>
              <a:t>Class </a:t>
            </a:r>
            <a:r>
              <a:rPr lang="en-US" sz="6600" dirty="0">
                <a:solidFill>
                  <a:schemeClr val="bg1"/>
                </a:solidFill>
              </a:rPr>
              <a:t>Notes &gt; Notes &amp; PowerPoint</a:t>
            </a:r>
          </a:p>
        </p:txBody>
      </p:sp>
    </p:spTree>
    <p:extLst>
      <p:ext uri="{BB962C8B-B14F-4D97-AF65-F5344CB8AC3E}">
        <p14:creationId xmlns:p14="http://schemas.microsoft.com/office/powerpoint/2010/main" val="3740799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u="sng" dirty="0">
                <a:solidFill>
                  <a:schemeClr val="bg1"/>
                </a:solidFill>
              </a:rPr>
              <a:t>Next Scheduled Study: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Thursday 6:30</a:t>
            </a:r>
            <a:r>
              <a:rPr lang="en-US" sz="6600" b="1" cap="small" dirty="0">
                <a:solidFill>
                  <a:schemeClr val="bg1"/>
                </a:solidFill>
              </a:rPr>
              <a:t>pm </a:t>
            </a:r>
            <a:r>
              <a:rPr lang="en-US" sz="6600" b="1" cap="small" dirty="0" err="1">
                <a:solidFill>
                  <a:schemeClr val="bg1"/>
                </a:solidFill>
              </a:rPr>
              <a:t>cst</a:t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Matthew 24 with Bill Boyd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11</a:t>
            </a:r>
            <a:r>
              <a:rPr lang="en-US" sz="6600" b="1" cap="small" dirty="0">
                <a:solidFill>
                  <a:schemeClr val="bg1"/>
                </a:solidFill>
              </a:rPr>
              <a:t>am </a:t>
            </a:r>
            <a:r>
              <a:rPr lang="en-US" sz="6600" b="1" cap="small" dirty="0" err="1">
                <a:solidFill>
                  <a:schemeClr val="bg1"/>
                </a:solidFill>
              </a:rPr>
              <a:t>cst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and in the building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Wood Church of Christ, Woodbury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Live at Five – Sunday 5</a:t>
            </a:r>
            <a:r>
              <a:rPr lang="en-US" sz="6600" b="1" cap="small" dirty="0">
                <a:solidFill>
                  <a:schemeClr val="bg1"/>
                </a:solidFill>
              </a:rPr>
              <a:t>pm </a:t>
            </a:r>
            <a:r>
              <a:rPr lang="en-US" sz="6600" b="1" cap="small" dirty="0" err="1">
                <a:solidFill>
                  <a:schemeClr val="bg1"/>
                </a:solidFill>
              </a:rPr>
              <a:t>cst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Only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5F2BF7D-8994-4789-952F-75033DB97455}"/>
              </a:ext>
            </a:extLst>
          </p:cNvPr>
          <p:cNvCxnSpPr/>
          <p:nvPr/>
        </p:nvCxnSpPr>
        <p:spPr>
          <a:xfrm>
            <a:off x="145774" y="2650435"/>
            <a:ext cx="119137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635BCC3-17BA-43D7-9B5F-7932F0148158}"/>
              </a:ext>
            </a:extLst>
          </p:cNvPr>
          <p:cNvCxnSpPr/>
          <p:nvPr/>
        </p:nvCxnSpPr>
        <p:spPr>
          <a:xfrm>
            <a:off x="145774" y="5055704"/>
            <a:ext cx="119137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2981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112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Romans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Paul has not been to R when he writes, in Acts 20:2-3. He makes it there ~4yrs later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Church comprised of Jewish Christians &amp; Gentile Christians – clash of cultures now one in Christ</a:t>
            </a:r>
          </a:p>
          <a:p>
            <a:r>
              <a:rPr lang="en-US" sz="5000" dirty="0">
                <a:solidFill>
                  <a:schemeClr val="bg1"/>
                </a:solidFill>
              </a:rPr>
              <a:t>Ch. 1 serves as an introduction, thesis [1:16], and depicts the Gentiles.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Shift of pronouns: Ch. 1 – they; Ch. 2 - you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Jews Exposed – Romans 2:1-11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1: Both groups were travelling down same road; Greek word for ‘judge’ 4x in v. 1</a:t>
            </a:r>
          </a:p>
          <a:p>
            <a:r>
              <a:rPr lang="en-US" sz="5000" dirty="0">
                <a:solidFill>
                  <a:schemeClr val="bg1"/>
                </a:solidFill>
              </a:rPr>
              <a:t>2: “we know” presumes all readers agree</a:t>
            </a:r>
          </a:p>
          <a:p>
            <a:r>
              <a:rPr lang="en-US" sz="5000" dirty="0">
                <a:solidFill>
                  <a:schemeClr val="bg1"/>
                </a:solidFill>
              </a:rPr>
              <a:t>3: Man: GK: human being. Many Jews thought they would escape Judgment because they simply were Jews.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4: God gave Jewish people time to repent instead of immediately placing judgment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Jews Exposed – Romans 2:1-11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5: Hardness/stubbornness. Medical term: sclerosis. Arteriosclerosis – hardening arteries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6: judgment acc. to our deeds, cf. 2 Cor. 5:10</a:t>
            </a:r>
          </a:p>
          <a:p>
            <a:r>
              <a:rPr lang="en-US" sz="5000" dirty="0">
                <a:solidFill>
                  <a:schemeClr val="bg1"/>
                </a:solidFill>
              </a:rPr>
              <a:t>7: seek 3 things; contrast with self-seekers, 8</a:t>
            </a:r>
          </a:p>
          <a:p>
            <a:r>
              <a:rPr lang="en-US" sz="5000" dirty="0">
                <a:solidFill>
                  <a:schemeClr val="bg1"/>
                </a:solidFill>
              </a:rPr>
              <a:t>8: lit. </a:t>
            </a:r>
            <a:r>
              <a:rPr lang="en-US" sz="5000">
                <a:solidFill>
                  <a:schemeClr val="bg1"/>
                </a:solidFill>
              </a:rPr>
              <a:t>demean </a:t>
            </a:r>
            <a:r>
              <a:rPr lang="en-US" sz="5000" dirty="0">
                <a:solidFill>
                  <a:schemeClr val="bg1"/>
                </a:solidFill>
              </a:rPr>
              <a:t>themselves for gain; wrath &amp; indignation – 2 GK words for ‘anger’</a:t>
            </a:r>
          </a:p>
          <a:p>
            <a:r>
              <a:rPr lang="en-US" sz="5000" dirty="0">
                <a:solidFill>
                  <a:schemeClr val="bg1"/>
                </a:solidFill>
              </a:rPr>
              <a:t>9: repeats v. 7-8 in reverse order plus the fate of the wicked</a:t>
            </a:r>
          </a:p>
        </p:txBody>
      </p:sp>
    </p:spTree>
    <p:extLst>
      <p:ext uri="{BB962C8B-B14F-4D97-AF65-F5344CB8AC3E}">
        <p14:creationId xmlns:p14="http://schemas.microsoft.com/office/powerpoint/2010/main" val="50683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Jews Exposed – Romans 2:1-11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10: peace with God and man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11: partiality – compound in GK: </a:t>
            </a:r>
            <a:r>
              <a:rPr lang="en-US" sz="5000" i="1" dirty="0">
                <a:solidFill>
                  <a:schemeClr val="bg1"/>
                </a:solidFill>
              </a:rPr>
              <a:t>face</a:t>
            </a:r>
            <a:r>
              <a:rPr lang="en-US" sz="5000" dirty="0">
                <a:solidFill>
                  <a:schemeClr val="bg1"/>
                </a:solidFill>
              </a:rPr>
              <a:t> + </a:t>
            </a:r>
            <a:r>
              <a:rPr lang="en-US" sz="5000" i="1" dirty="0">
                <a:solidFill>
                  <a:schemeClr val="bg1"/>
                </a:solidFill>
              </a:rPr>
              <a:t>receive</a:t>
            </a:r>
            <a:r>
              <a:rPr lang="en-US" sz="5000" dirty="0">
                <a:solidFill>
                  <a:schemeClr val="bg1"/>
                </a:solidFill>
              </a:rPr>
              <a:t>; lit. </a:t>
            </a:r>
            <a:r>
              <a:rPr lang="en-US" sz="5000" i="1" dirty="0">
                <a:solidFill>
                  <a:schemeClr val="bg1"/>
                </a:solidFill>
              </a:rPr>
              <a:t>to receive one’s face or someone by their face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50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Righteous Judgment of God </a:t>
            </a:r>
            <a:r>
              <a:rPr lang="en-US" sz="5300" dirty="0">
                <a:solidFill>
                  <a:schemeClr val="bg1"/>
                </a:solidFill>
              </a:rPr>
              <a:t>12-16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 lnSpcReduction="10000"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12: 1</a:t>
            </a:r>
            <a:r>
              <a:rPr lang="en-US" sz="5000" baseline="30000" dirty="0">
                <a:solidFill>
                  <a:schemeClr val="bg1"/>
                </a:solidFill>
              </a:rPr>
              <a:t>st</a:t>
            </a:r>
            <a:r>
              <a:rPr lang="en-US" sz="5000" dirty="0">
                <a:solidFill>
                  <a:schemeClr val="bg1"/>
                </a:solidFill>
              </a:rPr>
              <a:t> use of “law” in Romans</a:t>
            </a:r>
          </a:p>
          <a:p>
            <a:r>
              <a:rPr lang="en-US" sz="5000" dirty="0">
                <a:solidFill>
                  <a:schemeClr val="bg1"/>
                </a:solidFill>
              </a:rPr>
              <a:t>13: hearing not enough, must also do it</a:t>
            </a:r>
          </a:p>
          <a:p>
            <a:r>
              <a:rPr lang="en-US" sz="5000" dirty="0">
                <a:solidFill>
                  <a:schemeClr val="bg1"/>
                </a:solidFill>
              </a:rPr>
              <a:t>14: followed same principles of the Law yet they didn’t have the Law. By nature: </a:t>
            </a:r>
            <a:r>
              <a:rPr lang="en-US" sz="5000" i="1" dirty="0">
                <a:solidFill>
                  <a:schemeClr val="bg1"/>
                </a:solidFill>
              </a:rPr>
              <a:t>don’t kill, steal, commit adultery, etc. </a:t>
            </a:r>
            <a:endParaRPr lang="en-US" sz="5000" dirty="0">
              <a:solidFill>
                <a:schemeClr val="bg1"/>
              </a:solidFill>
            </a:endParaRPr>
          </a:p>
          <a:p>
            <a:r>
              <a:rPr lang="en-US" sz="5000" dirty="0">
                <a:solidFill>
                  <a:schemeClr val="bg1"/>
                </a:solidFill>
              </a:rPr>
              <a:t>15: </a:t>
            </a:r>
            <a:r>
              <a:rPr lang="en-US" sz="4400" dirty="0">
                <a:solidFill>
                  <a:schemeClr val="bg1"/>
                </a:solidFill>
              </a:rPr>
              <a:t>C.S. Lewis</a:t>
            </a:r>
            <a:r>
              <a:rPr lang="en-US" sz="5000" dirty="0">
                <a:solidFill>
                  <a:schemeClr val="bg1"/>
                </a:solidFill>
              </a:rPr>
              <a:t>: “human beings all over the earth have this curious idea that they ought to behave in a certain way, and can not get rid of it”</a:t>
            </a:r>
          </a:p>
        </p:txBody>
      </p:sp>
    </p:spTree>
    <p:extLst>
      <p:ext uri="{BB962C8B-B14F-4D97-AF65-F5344CB8AC3E}">
        <p14:creationId xmlns:p14="http://schemas.microsoft.com/office/powerpoint/2010/main" val="228928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Righteous Judgment of God </a:t>
            </a:r>
            <a:r>
              <a:rPr lang="en-US" sz="5300" dirty="0">
                <a:solidFill>
                  <a:schemeClr val="bg1"/>
                </a:solidFill>
              </a:rPr>
              <a:t>12-16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16: who will judge? God through Jesus Christ. My gospel: in a sense, God made it his own.</a:t>
            </a:r>
          </a:p>
        </p:txBody>
      </p:sp>
    </p:spTree>
    <p:extLst>
      <p:ext uri="{BB962C8B-B14F-4D97-AF65-F5344CB8AC3E}">
        <p14:creationId xmlns:p14="http://schemas.microsoft.com/office/powerpoint/2010/main" val="395447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Disobedience of the Jews 17-24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 addresses fact that Jews considered themselves better than the Gentiles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17: if – </a:t>
            </a:r>
            <a:r>
              <a:rPr lang="en-US" sz="5000" dirty="0" err="1">
                <a:solidFill>
                  <a:schemeClr val="bg1"/>
                </a:solidFill>
              </a:rPr>
              <a:t>ei</a:t>
            </a:r>
            <a:r>
              <a:rPr lang="en-US" sz="5000" dirty="0">
                <a:solidFill>
                  <a:schemeClr val="bg1"/>
                </a:solidFill>
              </a:rPr>
              <a:t> – assuming condition is fulfilled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18: not just having but conscious of precepts</a:t>
            </a:r>
          </a:p>
          <a:p>
            <a:r>
              <a:rPr lang="en-US" sz="5000" dirty="0">
                <a:solidFill>
                  <a:schemeClr val="bg1"/>
                </a:solidFill>
              </a:rPr>
              <a:t>19,20: descriptions not flattering </a:t>
            </a:r>
            <a:r>
              <a:rPr lang="en-US" dirty="0">
                <a:solidFill>
                  <a:schemeClr val="bg1"/>
                </a:solidFill>
              </a:rPr>
              <a:t>or</a:t>
            </a:r>
            <a:r>
              <a:rPr lang="en-US" sz="5000" dirty="0">
                <a:solidFill>
                  <a:schemeClr val="bg1"/>
                </a:solidFill>
              </a:rPr>
              <a:t> inaccurate</a:t>
            </a:r>
          </a:p>
          <a:p>
            <a:r>
              <a:rPr lang="en-US" sz="5000" dirty="0">
                <a:solidFill>
                  <a:schemeClr val="bg1"/>
                </a:solidFill>
              </a:rPr>
              <a:t>21,22: “Do you not work on yourself as well?” Steal: GK: </a:t>
            </a:r>
            <a:r>
              <a:rPr lang="en-US" sz="5000" dirty="0" err="1">
                <a:solidFill>
                  <a:schemeClr val="bg1"/>
                </a:solidFill>
              </a:rPr>
              <a:t>kleptó</a:t>
            </a:r>
            <a:r>
              <a:rPr lang="en-US" sz="5000" dirty="0">
                <a:solidFill>
                  <a:schemeClr val="bg1"/>
                </a:solidFill>
              </a:rPr>
              <a:t> - kleptomaniac</a:t>
            </a:r>
          </a:p>
        </p:txBody>
      </p:sp>
    </p:spTree>
    <p:extLst>
      <p:ext uri="{BB962C8B-B14F-4D97-AF65-F5344CB8AC3E}">
        <p14:creationId xmlns:p14="http://schemas.microsoft.com/office/powerpoint/2010/main" val="375439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Disobedience of the Jews 17-24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23: Jews given many advantages but these assets became liabilities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24: Quotes Isaiah 52:5: Gentiles were mocking God because they thought He was unable to protect His people</a:t>
            </a:r>
          </a:p>
        </p:txBody>
      </p:sp>
    </p:spTree>
    <p:extLst>
      <p:ext uri="{BB962C8B-B14F-4D97-AF65-F5344CB8AC3E}">
        <p14:creationId xmlns:p14="http://schemas.microsoft.com/office/powerpoint/2010/main" val="396343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17216</TotalTime>
  <Words>832</Words>
  <Application>Microsoft Office PowerPoint</Application>
  <PresentationFormat>Widescreen</PresentationFormat>
  <Paragraphs>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What About the Jews?</vt:lpstr>
      <vt:lpstr>Romans 2</vt:lpstr>
      <vt:lpstr>1. Jews Exposed – Romans 2:1-11</vt:lpstr>
      <vt:lpstr>1. Jews Exposed – Romans 2:1-11</vt:lpstr>
      <vt:lpstr>1. Jews Exposed – Romans 2:1-11</vt:lpstr>
      <vt:lpstr>2. Righteous Judgment of God 12-16</vt:lpstr>
      <vt:lpstr>2. Righteous Judgment of God 12-16</vt:lpstr>
      <vt:lpstr>3. Disobedience of the Jews 17-24</vt:lpstr>
      <vt:lpstr>3. Disobedience of the Jews 17-24</vt:lpstr>
      <vt:lpstr>4. True Circumcision of the Heart 25-29</vt:lpstr>
      <vt:lpstr>4. True Circumcision of the Heart 25-29</vt:lpstr>
      <vt:lpstr>Lessons</vt:lpstr>
      <vt:lpstr>For a copy of these notes:  thejustinreedshow.com/bibleresources or  Google: Justin Reed Bible  Class Notes &gt; Notes &amp; PowerPoint</vt:lpstr>
      <vt:lpstr>Next Scheduled Study: Thursday 6:30pm cst Matthew 24 with Bill Boyd Sunday 11am cst Online and in the building Wood Church of Christ, Woodbury Live at Five – Sunday 5pm cst Online Only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232</cp:revision>
  <dcterms:created xsi:type="dcterms:W3CDTF">2020-03-28T20:11:58Z</dcterms:created>
  <dcterms:modified xsi:type="dcterms:W3CDTF">2021-01-19T03:52:46Z</dcterms:modified>
</cp:coreProperties>
</file>