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5" r:id="rId3"/>
    <p:sldId id="281" r:id="rId4"/>
    <p:sldId id="282" r:id="rId5"/>
    <p:sldId id="283" r:id="rId6"/>
    <p:sldId id="284" r:id="rId7"/>
    <p:sldId id="285" r:id="rId8"/>
    <p:sldId id="286" r:id="rId9"/>
    <p:sldId id="287" r:id="rId10"/>
    <p:sldId id="288" r:id="rId11"/>
    <p:sldId id="280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5" autoAdjust="0"/>
    <p:restoredTop sz="94660"/>
  </p:normalViewPr>
  <p:slideViewPr>
    <p:cSldViewPr snapToGrid="0">
      <p:cViewPr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BBEB89-1A98-41B6-89EE-8114CD3DB7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556C08E-ACF3-4072-8634-6FF47DBF0EA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5D10D3-CBD6-4C54-B993-89E611F7DB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D798F-9B15-4F22-AD78-83C3959AF47B}" type="datetimeFigureOut">
              <a:rPr lang="en-US" smtClean="0"/>
              <a:t>5/10/2020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CDFA8C-F450-4D5E-8542-3CAAA8030B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ADE806-A0B5-4D82-9EDA-76E6B038CD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799E6-A069-4153-9E5F-50EA29C386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9664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CC47CB-D91D-4996-B411-4106EC8A3A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895D1FF-6C00-4CAE-87D0-CD1F2D7F2F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AF252D-A49D-421D-B951-BA0EBA108B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D798F-9B15-4F22-AD78-83C3959AF47B}" type="datetimeFigureOut">
              <a:rPr lang="en-US" smtClean="0"/>
              <a:t>5/10/2020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EBBC44-F901-4E76-B607-6DEFA79B09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73F972-232C-4789-B69C-6D0532777F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799E6-A069-4153-9E5F-50EA29C386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70514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D45FAD7-792C-46CC-A9B6-BD991A236F0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BAA6E51-184E-47B9-9745-137C4FCEF5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426A09-635F-456E-9E9D-5D539843F5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D798F-9B15-4F22-AD78-83C3959AF47B}" type="datetimeFigureOut">
              <a:rPr lang="en-US" smtClean="0"/>
              <a:t>5/10/2020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03FCB4-B258-4EFA-B817-14D238CA0E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65340F-4A8E-4F66-BD65-6366E677DA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799E6-A069-4153-9E5F-50EA29C386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6266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2F3462-43AE-4CDE-8014-C6ACC24FA1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8E07F8-619D-4243-B76A-926F3C7DE3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568026-49BE-4E56-9D3E-714AFCDD51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D798F-9B15-4F22-AD78-83C3959AF47B}" type="datetimeFigureOut">
              <a:rPr lang="en-US" smtClean="0"/>
              <a:t>5/10/2020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A966A0-40DD-4100-BB38-12C75DEC23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A2D9EF-7A15-4F43-9E9C-39F4BFC778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799E6-A069-4153-9E5F-50EA29C386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2084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B8B7FD-3D69-4F6F-BB6F-6CAB0606DF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E8EE4FE-74DD-4E7C-A544-AE057DDE02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2EB39D-A1BB-489D-A381-E04BBDAFDB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D798F-9B15-4F22-AD78-83C3959AF47B}" type="datetimeFigureOut">
              <a:rPr lang="en-US" smtClean="0"/>
              <a:t>5/10/2020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B3E32F-CD8D-4DC7-8AFD-C9A96A7EAE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8A51D3-2037-4DA6-9903-7FD23AB060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799E6-A069-4153-9E5F-50EA29C386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3520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C652E7-2655-4D8C-B6E2-1096AE4E31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FDFBDA-9542-496B-806A-3D323831F3E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9F615C1-73E5-43B7-B789-14323FD5F73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C4FB5D-B079-4787-9E4B-944E7ADC50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D798F-9B15-4F22-AD78-83C3959AF47B}" type="datetimeFigureOut">
              <a:rPr lang="en-US" smtClean="0"/>
              <a:t>5/10/2020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B5836E9-59C1-415D-9DBF-F2FA4558EF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E96E1BE-F9BC-4922-9ED0-EFDF2E045B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799E6-A069-4153-9E5F-50EA29C386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93547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5DB7D8-DEDA-4B17-9A4D-9F09194E29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E30B00-C63B-49C4-93EF-626815022D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C16356F-1F80-44F8-BE22-CACBE1ECC6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B9CB768-2241-4E0A-B905-F82582336DA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4B5B1AD-7E06-4038-A61B-12979402AED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0932E33-2511-4EF6-BF9D-8F4204E31B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D798F-9B15-4F22-AD78-83C3959AF47B}" type="datetimeFigureOut">
              <a:rPr lang="en-US" smtClean="0"/>
              <a:t>5/10/2020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84FAEF0-1F20-4990-9337-978ECCC2E0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6F3D4FF-F7C2-4C01-AF17-1024FA3336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799E6-A069-4153-9E5F-50EA29C386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97705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1099FF-E8C4-4D77-A8D8-BB3C5B5BAA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90179CE-DCDF-4418-B575-124917FE37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D798F-9B15-4F22-AD78-83C3959AF47B}" type="datetimeFigureOut">
              <a:rPr lang="en-US" smtClean="0"/>
              <a:t>5/10/2020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3543BE2-16C9-4585-95A0-3A3083CD84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B32B3CF-991F-4BF0-A9CB-79F35BB63D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799E6-A069-4153-9E5F-50EA29C386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34458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42DE3ED-DC79-44BE-AC36-ADC5FDD3F0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D798F-9B15-4F22-AD78-83C3959AF47B}" type="datetimeFigureOut">
              <a:rPr lang="en-US" smtClean="0"/>
              <a:t>5/10/2020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A90375B-B602-4E57-9A0D-CB15D45B3D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5DF3776-9FFE-49F1-A19A-7AA55796FB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799E6-A069-4153-9E5F-50EA29C386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6230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04E221-B438-4053-9D2E-E9E4CCE8D8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E30901-AD75-406D-87B6-3E0A0EABE2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2B4A7C4-480E-42A9-BD3B-4E6C30A3CE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EAAE2E5-7472-45B0-AA9D-F056600F82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D798F-9B15-4F22-AD78-83C3959AF47B}" type="datetimeFigureOut">
              <a:rPr lang="en-US" smtClean="0"/>
              <a:t>5/10/2020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262B1CE-D98C-47AE-A9A9-81506A0AEF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96068D5-9DEE-4275-B48A-2540E25457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799E6-A069-4153-9E5F-50EA29C386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87236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5CD3B1-A0C1-4CD1-8B17-29F1861472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6B7316A-05FF-4722-B08A-85E75E12AB1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224CE77-57B5-43C8-B276-515517DEBD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9D9A10-A391-4BD4-A6A0-98177C9100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D798F-9B15-4F22-AD78-83C3959AF47B}" type="datetimeFigureOut">
              <a:rPr lang="en-US" smtClean="0"/>
              <a:t>5/10/2020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32D699C-8135-4FF1-A33F-241BD433A6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59835D7-F9ED-435F-8E8B-61F2981900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799E6-A069-4153-9E5F-50EA29C386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09216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B9E2D4E-2691-4B30-B319-A631089201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A7563A-2CB5-49E9-9DCC-B2109E5F45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4F54EB-2585-474C-8F3A-9EE17BAC335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6D798F-9B15-4F22-AD78-83C3959AF47B}" type="datetimeFigureOut">
              <a:rPr lang="en-US" smtClean="0"/>
              <a:t>5/10/2020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62BD1D-D139-4941-9D8F-288C0B1BE8D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7C110D-61E4-4C3A-9796-A3E6462390C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B799E6-A069-4153-9E5F-50EA29C386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4452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276CD7-F3F6-4F3A-B786-B2041010BF0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3509963"/>
          </a:xfrm>
        </p:spPr>
        <p:txBody>
          <a:bodyPr>
            <a:normAutofit/>
          </a:bodyPr>
          <a:lstStyle/>
          <a:p>
            <a:r>
              <a:rPr lang="en-US" sz="9600" dirty="0">
                <a:solidFill>
                  <a:schemeClr val="bg1"/>
                </a:solidFill>
              </a:rPr>
              <a:t>Wednesday Night </a:t>
            </a:r>
            <a:br>
              <a:rPr lang="en-US" sz="9600" dirty="0">
                <a:solidFill>
                  <a:schemeClr val="bg1"/>
                </a:solidFill>
              </a:rPr>
            </a:br>
            <a:r>
              <a:rPr lang="en-US" sz="9600" dirty="0">
                <a:solidFill>
                  <a:schemeClr val="bg1"/>
                </a:solidFill>
              </a:rPr>
              <a:t>Bible Study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4FA6148-4174-4BD2-94DE-5B4A8A3AFC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-53965" y="3602038"/>
            <a:ext cx="12192000" cy="3255962"/>
          </a:xfrm>
        </p:spPr>
        <p:txBody>
          <a:bodyPr>
            <a:normAutofit fontScale="92500"/>
          </a:bodyPr>
          <a:lstStyle/>
          <a:p>
            <a:r>
              <a:rPr lang="en-US" sz="9600" dirty="0">
                <a:solidFill>
                  <a:schemeClr val="bg1"/>
                </a:solidFill>
              </a:rPr>
              <a:t>Noah: Thanks &amp; Promises</a:t>
            </a:r>
          </a:p>
          <a:p>
            <a:r>
              <a:rPr lang="en-US" sz="9600" dirty="0">
                <a:solidFill>
                  <a:schemeClr val="bg1"/>
                </a:solidFill>
              </a:rPr>
              <a:t>Genesis 8:20-9:17</a:t>
            </a:r>
          </a:p>
        </p:txBody>
      </p:sp>
    </p:spTree>
    <p:extLst>
      <p:ext uri="{BB962C8B-B14F-4D97-AF65-F5344CB8AC3E}">
        <p14:creationId xmlns:p14="http://schemas.microsoft.com/office/powerpoint/2010/main" val="14667733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997D01-89FC-440E-B449-0C98DD06DB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816" y="0"/>
            <a:ext cx="12162183" cy="1325563"/>
          </a:xfrm>
        </p:spPr>
        <p:txBody>
          <a:bodyPr>
            <a:normAutofit/>
          </a:bodyPr>
          <a:lstStyle/>
          <a:p>
            <a:r>
              <a:rPr lang="en-US" sz="6000" dirty="0">
                <a:solidFill>
                  <a:schemeClr val="bg1"/>
                </a:solidFill>
              </a:rPr>
              <a:t>Lessons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40CA6A-A250-4AB4-9221-7EBE50DDD7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816" y="1110007"/>
            <a:ext cx="12162184" cy="6788289"/>
          </a:xfrm>
        </p:spPr>
        <p:txBody>
          <a:bodyPr>
            <a:normAutofit/>
          </a:bodyPr>
          <a:lstStyle/>
          <a:p>
            <a:pPr marL="914400" indent="-914400">
              <a:buAutoNum type="arabicPeriod"/>
            </a:pPr>
            <a:r>
              <a:rPr lang="en-US" sz="5000" dirty="0">
                <a:solidFill>
                  <a:schemeClr val="bg1"/>
                </a:solidFill>
              </a:rPr>
              <a:t>Noah and his family were thankful to God.</a:t>
            </a:r>
          </a:p>
          <a:p>
            <a:pPr marL="914400" indent="-914400">
              <a:buAutoNum type="arabicPeriod"/>
            </a:pPr>
            <a:r>
              <a:rPr lang="en-US" sz="5000" dirty="0">
                <a:solidFill>
                  <a:schemeClr val="bg1"/>
                </a:solidFill>
              </a:rPr>
              <a:t>God is with us even when we only see the “storm clouds.”</a:t>
            </a:r>
          </a:p>
          <a:p>
            <a:pPr marL="914400" indent="-914400">
              <a:buAutoNum type="arabicPeriod"/>
            </a:pPr>
            <a:r>
              <a:rPr lang="en-US" sz="5000" dirty="0">
                <a:solidFill>
                  <a:schemeClr val="bg1"/>
                </a:solidFill>
              </a:rPr>
              <a:t>Our worship, like Noah’s, should be a sweet-smelling savor to God.</a:t>
            </a:r>
          </a:p>
        </p:txBody>
      </p:sp>
    </p:spTree>
    <p:extLst>
      <p:ext uri="{BB962C8B-B14F-4D97-AF65-F5344CB8AC3E}">
        <p14:creationId xmlns:p14="http://schemas.microsoft.com/office/powerpoint/2010/main" val="1393803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276CD7-F3F6-4F3A-B786-B2041010BF0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1444487"/>
          </a:xfrm>
        </p:spPr>
        <p:txBody>
          <a:bodyPr>
            <a:normAutofit/>
          </a:bodyPr>
          <a:lstStyle/>
          <a:p>
            <a:r>
              <a:rPr lang="en-US" sz="9600" dirty="0">
                <a:solidFill>
                  <a:schemeClr val="bg1"/>
                </a:solidFill>
              </a:rPr>
              <a:t>Next Bible Study: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4FA6148-4174-4BD2-94DE-5B4A8A3AFC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-53965" y="1338470"/>
            <a:ext cx="12192000" cy="5519530"/>
          </a:xfrm>
        </p:spPr>
        <p:txBody>
          <a:bodyPr>
            <a:normAutofit/>
          </a:bodyPr>
          <a:lstStyle/>
          <a:p>
            <a:r>
              <a:rPr lang="en-US" sz="11500" dirty="0">
                <a:solidFill>
                  <a:schemeClr val="bg1"/>
                </a:solidFill>
              </a:rPr>
              <a:t>Thursday 6:30pm</a:t>
            </a:r>
          </a:p>
          <a:p>
            <a:r>
              <a:rPr lang="en-US" sz="11500" dirty="0">
                <a:solidFill>
                  <a:schemeClr val="bg1"/>
                </a:solidFill>
              </a:rPr>
              <a:t>with Bill Boyd </a:t>
            </a:r>
            <a:br>
              <a:rPr lang="en-US" sz="11500" dirty="0">
                <a:solidFill>
                  <a:schemeClr val="bg1"/>
                </a:solidFill>
              </a:rPr>
            </a:br>
            <a:r>
              <a:rPr lang="en-US" sz="11500" dirty="0">
                <a:solidFill>
                  <a:schemeClr val="bg1"/>
                </a:solidFill>
              </a:rPr>
              <a:t>and Justin Reed</a:t>
            </a:r>
          </a:p>
        </p:txBody>
      </p:sp>
    </p:spTree>
    <p:extLst>
      <p:ext uri="{BB962C8B-B14F-4D97-AF65-F5344CB8AC3E}">
        <p14:creationId xmlns:p14="http://schemas.microsoft.com/office/powerpoint/2010/main" val="11231766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997D01-89FC-440E-B449-0C98DD06DB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816" y="0"/>
            <a:ext cx="12162183" cy="1325563"/>
          </a:xfrm>
        </p:spPr>
        <p:txBody>
          <a:bodyPr>
            <a:normAutofit/>
          </a:bodyPr>
          <a:lstStyle/>
          <a:p>
            <a:r>
              <a:rPr lang="en-US" sz="6000" dirty="0">
                <a:solidFill>
                  <a:schemeClr val="bg1"/>
                </a:solidFill>
              </a:rPr>
              <a:t>1. Thanking God – Gen. 8:20-22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40CA6A-A250-4AB4-9221-7EBE50DDD7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816" y="1110007"/>
            <a:ext cx="12162184" cy="6788289"/>
          </a:xfrm>
        </p:spPr>
        <p:txBody>
          <a:bodyPr>
            <a:normAutofit/>
          </a:bodyPr>
          <a:lstStyle/>
          <a:p>
            <a:r>
              <a:rPr lang="en-US" sz="5400" dirty="0">
                <a:solidFill>
                  <a:schemeClr val="bg1"/>
                </a:solidFill>
              </a:rPr>
              <a:t>20 – 1</a:t>
            </a:r>
            <a:r>
              <a:rPr lang="en-US" sz="5400" baseline="30000" dirty="0">
                <a:solidFill>
                  <a:schemeClr val="bg1"/>
                </a:solidFill>
              </a:rPr>
              <a:t>st</a:t>
            </a:r>
            <a:r>
              <a:rPr lang="en-US" sz="5400" dirty="0">
                <a:solidFill>
                  <a:schemeClr val="bg1"/>
                </a:solidFill>
              </a:rPr>
              <a:t> thing Noah does is offer sacrifices</a:t>
            </a:r>
          </a:p>
          <a:p>
            <a:pPr lvl="1"/>
            <a:r>
              <a:rPr lang="en-US" sz="5000" dirty="0">
                <a:solidFill>
                  <a:schemeClr val="bg1"/>
                </a:solidFill>
              </a:rPr>
              <a:t>1</a:t>
            </a:r>
            <a:r>
              <a:rPr lang="en-US" sz="5000" baseline="30000" dirty="0">
                <a:solidFill>
                  <a:schemeClr val="bg1"/>
                </a:solidFill>
              </a:rPr>
              <a:t>st</a:t>
            </a:r>
            <a:r>
              <a:rPr lang="en-US" sz="5000" dirty="0">
                <a:solidFill>
                  <a:schemeClr val="bg1"/>
                </a:solidFill>
              </a:rPr>
              <a:t> recorded altar – cf. Gen. 4</a:t>
            </a:r>
          </a:p>
          <a:p>
            <a:pPr lvl="1"/>
            <a:r>
              <a:rPr lang="en-US" sz="5000" dirty="0">
                <a:solidFill>
                  <a:schemeClr val="bg1"/>
                </a:solidFill>
              </a:rPr>
              <a:t>Think of the size of this sacrifice!</a:t>
            </a:r>
          </a:p>
          <a:p>
            <a:r>
              <a:rPr lang="en-US" sz="5400" dirty="0">
                <a:solidFill>
                  <a:schemeClr val="bg1"/>
                </a:solidFill>
              </a:rPr>
              <a:t>21 – anthropomorphic language</a:t>
            </a:r>
          </a:p>
          <a:p>
            <a:pPr lvl="1"/>
            <a:r>
              <a:rPr lang="en-US" sz="5000" dirty="0">
                <a:solidFill>
                  <a:schemeClr val="bg1"/>
                </a:solidFill>
              </a:rPr>
              <a:t>Lev. 26:31</a:t>
            </a:r>
          </a:p>
          <a:p>
            <a:pPr lvl="1"/>
            <a:r>
              <a:rPr lang="en-US" sz="5000" dirty="0">
                <a:solidFill>
                  <a:schemeClr val="bg1"/>
                </a:solidFill>
              </a:rPr>
              <a:t>Lev. 1:9; 2:2; 3:16 – pleasing examples</a:t>
            </a:r>
          </a:p>
          <a:p>
            <a:pPr lvl="1"/>
            <a:r>
              <a:rPr lang="en-US" sz="5000" dirty="0">
                <a:solidFill>
                  <a:schemeClr val="bg1"/>
                </a:solidFill>
              </a:rPr>
              <a:t>God says He will never do the same thing</a:t>
            </a:r>
          </a:p>
        </p:txBody>
      </p:sp>
    </p:spTree>
    <p:extLst>
      <p:ext uri="{BB962C8B-B14F-4D97-AF65-F5344CB8AC3E}">
        <p14:creationId xmlns:p14="http://schemas.microsoft.com/office/powerpoint/2010/main" val="12250155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997D01-89FC-440E-B449-0C98DD06DB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816" y="0"/>
            <a:ext cx="12162183" cy="1325563"/>
          </a:xfrm>
        </p:spPr>
        <p:txBody>
          <a:bodyPr>
            <a:normAutofit/>
          </a:bodyPr>
          <a:lstStyle/>
          <a:p>
            <a:r>
              <a:rPr lang="en-US" sz="6000" dirty="0">
                <a:solidFill>
                  <a:schemeClr val="bg1"/>
                </a:solidFill>
              </a:rPr>
              <a:t>1. Thanking God – Gen. 8:20-22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40CA6A-A250-4AB4-9221-7EBE50DDD7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816" y="1110007"/>
            <a:ext cx="12162184" cy="6788289"/>
          </a:xfrm>
        </p:spPr>
        <p:txBody>
          <a:bodyPr>
            <a:normAutofit/>
          </a:bodyPr>
          <a:lstStyle/>
          <a:p>
            <a:r>
              <a:rPr lang="en-US" sz="5400" dirty="0">
                <a:solidFill>
                  <a:schemeClr val="bg1"/>
                </a:solidFill>
              </a:rPr>
              <a:t>22 – no more drastic changes until the end</a:t>
            </a:r>
          </a:p>
          <a:p>
            <a:r>
              <a:rPr lang="en-US" sz="5400" dirty="0">
                <a:solidFill>
                  <a:schemeClr val="bg1"/>
                </a:solidFill>
              </a:rPr>
              <a:t>Things get on a regular rotation</a:t>
            </a:r>
            <a:endParaRPr lang="en-US" sz="5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24768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997D01-89FC-440E-B449-0C98DD06DB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816" y="0"/>
            <a:ext cx="12162183" cy="1325563"/>
          </a:xfrm>
        </p:spPr>
        <p:txBody>
          <a:bodyPr>
            <a:normAutofit/>
          </a:bodyPr>
          <a:lstStyle/>
          <a:p>
            <a:r>
              <a:rPr lang="en-US" sz="6000" dirty="0">
                <a:solidFill>
                  <a:schemeClr val="bg1"/>
                </a:solidFill>
              </a:rPr>
              <a:t>2. Covenant with God – Gen. 9:1-17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40CA6A-A250-4AB4-9221-7EBE50DDD7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816" y="1110007"/>
            <a:ext cx="12162184" cy="6788289"/>
          </a:xfrm>
        </p:spPr>
        <p:txBody>
          <a:bodyPr>
            <a:normAutofit/>
          </a:bodyPr>
          <a:lstStyle/>
          <a:p>
            <a:r>
              <a:rPr lang="en-US" sz="5400" dirty="0">
                <a:solidFill>
                  <a:schemeClr val="bg1"/>
                </a:solidFill>
              </a:rPr>
              <a:t>1 – Job to do: replenish the Earth</a:t>
            </a:r>
          </a:p>
          <a:p>
            <a:pPr lvl="1"/>
            <a:r>
              <a:rPr lang="en-US" sz="4600" dirty="0">
                <a:solidFill>
                  <a:schemeClr val="bg1"/>
                </a:solidFill>
              </a:rPr>
              <a:t>Everyone has more children save M/M Noah</a:t>
            </a:r>
          </a:p>
          <a:p>
            <a:r>
              <a:rPr lang="en-US" sz="5400" dirty="0">
                <a:solidFill>
                  <a:schemeClr val="bg1"/>
                </a:solidFill>
              </a:rPr>
              <a:t>2 – now animals fear man</a:t>
            </a:r>
          </a:p>
          <a:p>
            <a:r>
              <a:rPr lang="en-US" sz="5400" dirty="0">
                <a:solidFill>
                  <a:schemeClr val="bg1"/>
                </a:solidFill>
              </a:rPr>
              <a:t>3 – before the flood only ate herbs, 1:29</a:t>
            </a:r>
          </a:p>
          <a:p>
            <a:r>
              <a:rPr lang="en-US" sz="5400" dirty="0">
                <a:solidFill>
                  <a:schemeClr val="bg1"/>
                </a:solidFill>
              </a:rPr>
              <a:t>4 – cannot eat something that is alive</a:t>
            </a:r>
          </a:p>
          <a:p>
            <a:r>
              <a:rPr lang="en-US" sz="5400" dirty="0">
                <a:solidFill>
                  <a:schemeClr val="bg1"/>
                </a:solidFill>
              </a:rPr>
              <a:t>5 – life for life instituted</a:t>
            </a:r>
          </a:p>
        </p:txBody>
      </p:sp>
    </p:spTree>
    <p:extLst>
      <p:ext uri="{BB962C8B-B14F-4D97-AF65-F5344CB8AC3E}">
        <p14:creationId xmlns:p14="http://schemas.microsoft.com/office/powerpoint/2010/main" val="22300154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997D01-89FC-440E-B449-0C98DD06DB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816" y="0"/>
            <a:ext cx="12162183" cy="1325563"/>
          </a:xfrm>
        </p:spPr>
        <p:txBody>
          <a:bodyPr>
            <a:normAutofit/>
          </a:bodyPr>
          <a:lstStyle/>
          <a:p>
            <a:r>
              <a:rPr lang="en-US" sz="6000" dirty="0">
                <a:solidFill>
                  <a:schemeClr val="bg1"/>
                </a:solidFill>
              </a:rPr>
              <a:t>2. Covenant with God – Gen. 9:1-17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40CA6A-A250-4AB4-9221-7EBE50DDD7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816" y="1110007"/>
            <a:ext cx="12162184" cy="6788289"/>
          </a:xfrm>
        </p:spPr>
        <p:txBody>
          <a:bodyPr>
            <a:normAutofit/>
          </a:bodyPr>
          <a:lstStyle/>
          <a:p>
            <a:r>
              <a:rPr lang="en-US" sz="5400" dirty="0">
                <a:solidFill>
                  <a:schemeClr val="bg1"/>
                </a:solidFill>
              </a:rPr>
              <a:t>7 – had to replenish but they fail to move out (cf. Tower of Babel, Gen. 11)</a:t>
            </a:r>
          </a:p>
          <a:p>
            <a:r>
              <a:rPr lang="en-US" sz="5400" dirty="0">
                <a:solidFill>
                  <a:schemeClr val="bg1"/>
                </a:solidFill>
              </a:rPr>
              <a:t>9 – establishment of new covenant</a:t>
            </a:r>
          </a:p>
          <a:p>
            <a:r>
              <a:rPr lang="en-US" sz="5400" dirty="0">
                <a:solidFill>
                  <a:schemeClr val="bg1"/>
                </a:solidFill>
              </a:rPr>
              <a:t>11 – never again with water; fire is next</a:t>
            </a:r>
          </a:p>
          <a:p>
            <a:r>
              <a:rPr lang="en-US" sz="5400" dirty="0">
                <a:solidFill>
                  <a:schemeClr val="bg1"/>
                </a:solidFill>
              </a:rPr>
              <a:t>13 – sign of covenant: rainbow (point #3)</a:t>
            </a:r>
          </a:p>
          <a:p>
            <a:r>
              <a:rPr lang="en-US" sz="5400" dirty="0">
                <a:solidFill>
                  <a:schemeClr val="bg1"/>
                </a:solidFill>
              </a:rPr>
              <a:t>15 – God remembers covenant at every rainbow</a:t>
            </a:r>
          </a:p>
        </p:txBody>
      </p:sp>
    </p:spTree>
    <p:extLst>
      <p:ext uri="{BB962C8B-B14F-4D97-AF65-F5344CB8AC3E}">
        <p14:creationId xmlns:p14="http://schemas.microsoft.com/office/powerpoint/2010/main" val="16556347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997D01-89FC-440E-B449-0C98DD06DB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816" y="0"/>
            <a:ext cx="12162183" cy="1325563"/>
          </a:xfrm>
        </p:spPr>
        <p:txBody>
          <a:bodyPr>
            <a:normAutofit/>
          </a:bodyPr>
          <a:lstStyle/>
          <a:p>
            <a:r>
              <a:rPr lang="en-US" sz="6000" dirty="0">
                <a:solidFill>
                  <a:schemeClr val="bg1"/>
                </a:solidFill>
              </a:rPr>
              <a:t>3. Rainbow Rant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40CA6A-A250-4AB4-9221-7EBE50DDD7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816" y="1110007"/>
            <a:ext cx="12162184" cy="6788289"/>
          </a:xfrm>
        </p:spPr>
        <p:txBody>
          <a:bodyPr>
            <a:normAutofit/>
          </a:bodyPr>
          <a:lstStyle/>
          <a:p>
            <a:r>
              <a:rPr lang="en-US" sz="5400" dirty="0">
                <a:solidFill>
                  <a:schemeClr val="bg1"/>
                </a:solidFill>
              </a:rPr>
              <a:t>What does the rainbow stand for?</a:t>
            </a:r>
          </a:p>
          <a:p>
            <a:r>
              <a:rPr lang="en-US" sz="5400" dirty="0">
                <a:solidFill>
                  <a:schemeClr val="bg1"/>
                </a:solidFill>
              </a:rPr>
              <a:t>Not a representation of a sinful choice</a:t>
            </a:r>
          </a:p>
          <a:p>
            <a:r>
              <a:rPr lang="en-US" sz="5400" dirty="0">
                <a:solidFill>
                  <a:schemeClr val="bg1"/>
                </a:solidFill>
              </a:rPr>
              <a:t>Harvey Milk – 1978 gay pride parade (Gilbert Baker, designer)</a:t>
            </a:r>
          </a:p>
          <a:p>
            <a:r>
              <a:rPr lang="en-US" sz="5400" dirty="0">
                <a:solidFill>
                  <a:schemeClr val="bg1"/>
                </a:solidFill>
              </a:rPr>
              <a:t>Taken a sign of beauty and turned it into a disgrace of God’s promise!</a:t>
            </a:r>
          </a:p>
          <a:p>
            <a:r>
              <a:rPr lang="en-US" sz="5400" dirty="0">
                <a:solidFill>
                  <a:schemeClr val="bg1"/>
                </a:solidFill>
              </a:rPr>
              <a:t>OT: Lev. 18:22, 20:13 | NT: Rm. 1:26-27, </a:t>
            </a:r>
            <a:r>
              <a:rPr lang="en-US" sz="3600" dirty="0" err="1">
                <a:solidFill>
                  <a:schemeClr val="bg1"/>
                </a:solidFill>
              </a:rPr>
              <a:t>etc</a:t>
            </a:r>
            <a:endParaRPr lang="en-US" sz="5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56818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997D01-89FC-440E-B449-0C98DD06DB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816" y="0"/>
            <a:ext cx="12162183" cy="1325563"/>
          </a:xfrm>
        </p:spPr>
        <p:txBody>
          <a:bodyPr>
            <a:normAutofit/>
          </a:bodyPr>
          <a:lstStyle/>
          <a:p>
            <a:r>
              <a:rPr lang="en-US" sz="6000" dirty="0">
                <a:solidFill>
                  <a:schemeClr val="bg1"/>
                </a:solidFill>
              </a:rPr>
              <a:t>4. Promises Today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40CA6A-A250-4AB4-9221-7EBE50DDD7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816" y="1110007"/>
            <a:ext cx="12162184" cy="6788289"/>
          </a:xfrm>
        </p:spPr>
        <p:txBody>
          <a:bodyPr>
            <a:normAutofit/>
          </a:bodyPr>
          <a:lstStyle/>
          <a:p>
            <a:r>
              <a:rPr lang="en-US" sz="5400" dirty="0">
                <a:solidFill>
                  <a:schemeClr val="bg1"/>
                </a:solidFill>
              </a:rPr>
              <a:t>God always keeps his promises!</a:t>
            </a:r>
          </a:p>
          <a:p>
            <a:r>
              <a:rPr lang="en-US" sz="5400" dirty="0">
                <a:solidFill>
                  <a:schemeClr val="bg1"/>
                </a:solidFill>
              </a:rPr>
              <a:t>Do we keep our promises?</a:t>
            </a:r>
          </a:p>
          <a:p>
            <a:r>
              <a:rPr lang="en-US" sz="5400" dirty="0">
                <a:solidFill>
                  <a:schemeClr val="bg1"/>
                </a:solidFill>
              </a:rPr>
              <a:t>When we obey the Gospel, we make a promise!</a:t>
            </a:r>
          </a:p>
          <a:p>
            <a:r>
              <a:rPr lang="en-US" sz="5400" dirty="0">
                <a:solidFill>
                  <a:schemeClr val="bg1"/>
                </a:solidFill>
              </a:rPr>
              <a:t>What have we promised?</a:t>
            </a:r>
          </a:p>
          <a:p>
            <a:pPr lvl="1"/>
            <a:r>
              <a:rPr lang="en-US" sz="5000" dirty="0">
                <a:solidFill>
                  <a:schemeClr val="bg1"/>
                </a:solidFill>
              </a:rPr>
              <a:t>Live faithful – Rev. 2:10</a:t>
            </a:r>
          </a:p>
          <a:p>
            <a:pPr lvl="1"/>
            <a:r>
              <a:rPr lang="en-US" sz="5000" dirty="0">
                <a:solidFill>
                  <a:schemeClr val="bg1"/>
                </a:solidFill>
              </a:rPr>
              <a:t>Not be lukewarm – Rev. 3:14-17</a:t>
            </a:r>
          </a:p>
        </p:txBody>
      </p:sp>
    </p:spTree>
    <p:extLst>
      <p:ext uri="{BB962C8B-B14F-4D97-AF65-F5344CB8AC3E}">
        <p14:creationId xmlns:p14="http://schemas.microsoft.com/office/powerpoint/2010/main" val="14440985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997D01-89FC-440E-B449-0C98DD06DB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816" y="0"/>
            <a:ext cx="12162183" cy="1325563"/>
          </a:xfrm>
        </p:spPr>
        <p:txBody>
          <a:bodyPr>
            <a:normAutofit/>
          </a:bodyPr>
          <a:lstStyle/>
          <a:p>
            <a:r>
              <a:rPr lang="en-US" sz="6000" dirty="0">
                <a:solidFill>
                  <a:schemeClr val="bg1"/>
                </a:solidFill>
              </a:rPr>
              <a:t>4. Promises Today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40CA6A-A250-4AB4-9221-7EBE50DDD7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816" y="1110007"/>
            <a:ext cx="12162184" cy="6788289"/>
          </a:xfrm>
        </p:spPr>
        <p:txBody>
          <a:bodyPr>
            <a:normAutofit/>
          </a:bodyPr>
          <a:lstStyle/>
          <a:p>
            <a:r>
              <a:rPr lang="en-US" sz="5400" dirty="0">
                <a:solidFill>
                  <a:schemeClr val="bg1"/>
                </a:solidFill>
              </a:rPr>
              <a:t>What have we promised?</a:t>
            </a:r>
          </a:p>
          <a:p>
            <a:pPr lvl="1"/>
            <a:r>
              <a:rPr lang="en-US" sz="5000" dirty="0">
                <a:solidFill>
                  <a:schemeClr val="bg1"/>
                </a:solidFill>
              </a:rPr>
              <a:t>Repent if in the wrong – Luke 13:3,5</a:t>
            </a:r>
          </a:p>
          <a:p>
            <a:pPr lvl="1"/>
            <a:r>
              <a:rPr lang="en-US" sz="5000" dirty="0">
                <a:solidFill>
                  <a:schemeClr val="bg1"/>
                </a:solidFill>
              </a:rPr>
              <a:t>Study – 2 Timothy 2:15</a:t>
            </a:r>
          </a:p>
          <a:p>
            <a:pPr lvl="1"/>
            <a:r>
              <a:rPr lang="en-US" sz="5000" dirty="0">
                <a:solidFill>
                  <a:schemeClr val="bg1"/>
                </a:solidFill>
              </a:rPr>
              <a:t>Preach the Word – 2 Timothy 4:2</a:t>
            </a:r>
          </a:p>
          <a:p>
            <a:pPr lvl="1"/>
            <a:r>
              <a:rPr lang="en-US" sz="5000" dirty="0">
                <a:solidFill>
                  <a:schemeClr val="bg1"/>
                </a:solidFill>
              </a:rPr>
              <a:t>Always be ready – 1 Peter 3:15</a:t>
            </a:r>
          </a:p>
          <a:p>
            <a:pPr lvl="1"/>
            <a:r>
              <a:rPr lang="en-US" sz="5000" dirty="0">
                <a:solidFill>
                  <a:schemeClr val="bg1"/>
                </a:solidFill>
              </a:rPr>
              <a:t>Grow in grace – 2 Peter 3:18</a:t>
            </a:r>
          </a:p>
          <a:p>
            <a:pPr lvl="1"/>
            <a:r>
              <a:rPr lang="en-US" sz="5000" dirty="0">
                <a:solidFill>
                  <a:schemeClr val="bg1"/>
                </a:solidFill>
              </a:rPr>
              <a:t>Grow in knowledge – 2 Peter 3:18</a:t>
            </a:r>
          </a:p>
        </p:txBody>
      </p:sp>
    </p:spTree>
    <p:extLst>
      <p:ext uri="{BB962C8B-B14F-4D97-AF65-F5344CB8AC3E}">
        <p14:creationId xmlns:p14="http://schemas.microsoft.com/office/powerpoint/2010/main" val="33491800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997D01-89FC-440E-B449-0C98DD06DB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816" y="0"/>
            <a:ext cx="12162183" cy="1325563"/>
          </a:xfrm>
        </p:spPr>
        <p:txBody>
          <a:bodyPr>
            <a:normAutofit/>
          </a:bodyPr>
          <a:lstStyle/>
          <a:p>
            <a:r>
              <a:rPr lang="en-US" sz="6000" dirty="0">
                <a:solidFill>
                  <a:schemeClr val="bg1"/>
                </a:solidFill>
              </a:rPr>
              <a:t>4. Promises Today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40CA6A-A250-4AB4-9221-7EBE50DDD7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816" y="1110007"/>
            <a:ext cx="12162184" cy="6788289"/>
          </a:xfrm>
        </p:spPr>
        <p:txBody>
          <a:bodyPr>
            <a:normAutofit/>
          </a:bodyPr>
          <a:lstStyle/>
          <a:p>
            <a:r>
              <a:rPr lang="en-US" sz="5400" dirty="0">
                <a:solidFill>
                  <a:schemeClr val="bg1"/>
                </a:solidFill>
              </a:rPr>
              <a:t>What have we promised?</a:t>
            </a:r>
          </a:p>
          <a:p>
            <a:pPr lvl="1"/>
            <a:r>
              <a:rPr lang="en-US" sz="5000" dirty="0">
                <a:solidFill>
                  <a:schemeClr val="bg1"/>
                </a:solidFill>
              </a:rPr>
              <a:t>Partake of the Lord’s Supper – 1 Cor. 11</a:t>
            </a:r>
          </a:p>
          <a:p>
            <a:pPr lvl="1"/>
            <a:r>
              <a:rPr lang="en-US" sz="5000" dirty="0">
                <a:solidFill>
                  <a:schemeClr val="bg1"/>
                </a:solidFill>
              </a:rPr>
              <a:t>Give – 1 Corinthians 16:1-2</a:t>
            </a:r>
          </a:p>
          <a:p>
            <a:pPr lvl="1"/>
            <a:r>
              <a:rPr lang="en-US" sz="5000" dirty="0">
                <a:solidFill>
                  <a:schemeClr val="bg1"/>
                </a:solidFill>
              </a:rPr>
              <a:t>Keep the course – 2 Timothy 4:7-8</a:t>
            </a:r>
          </a:p>
          <a:p>
            <a:pPr lvl="1"/>
            <a:r>
              <a:rPr lang="en-US" sz="5000" dirty="0">
                <a:solidFill>
                  <a:schemeClr val="bg1"/>
                </a:solidFill>
              </a:rPr>
              <a:t>Put on the whole armor – Ephesians 6</a:t>
            </a:r>
          </a:p>
          <a:p>
            <a:pPr lvl="1"/>
            <a:r>
              <a:rPr lang="en-US" sz="5000" dirty="0">
                <a:solidFill>
                  <a:schemeClr val="bg1"/>
                </a:solidFill>
              </a:rPr>
              <a:t>Don’t have itching ears – 2 Timothy 4:3ff</a:t>
            </a:r>
          </a:p>
          <a:p>
            <a:pPr lvl="1"/>
            <a:r>
              <a:rPr lang="en-US" sz="5000" dirty="0">
                <a:solidFill>
                  <a:schemeClr val="bg1"/>
                </a:solidFill>
              </a:rPr>
              <a:t>Forgive those that wrong you – Rom. 12:14</a:t>
            </a:r>
          </a:p>
        </p:txBody>
      </p:sp>
    </p:spTree>
    <p:extLst>
      <p:ext uri="{BB962C8B-B14F-4D97-AF65-F5344CB8AC3E}">
        <p14:creationId xmlns:p14="http://schemas.microsoft.com/office/powerpoint/2010/main" val="29636527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373</TotalTime>
  <Words>482</Words>
  <Application>Microsoft Office PowerPoint</Application>
  <PresentationFormat>Widescreen</PresentationFormat>
  <Paragraphs>63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Wednesday Night  Bible Study</vt:lpstr>
      <vt:lpstr>1. Thanking God – Gen. 8:20-22</vt:lpstr>
      <vt:lpstr>1. Thanking God – Gen. 8:20-22</vt:lpstr>
      <vt:lpstr>2. Covenant with God – Gen. 9:1-17</vt:lpstr>
      <vt:lpstr>2. Covenant with God – Gen. 9:1-17</vt:lpstr>
      <vt:lpstr>3. Rainbow Rant</vt:lpstr>
      <vt:lpstr>4. Promises Today</vt:lpstr>
      <vt:lpstr>4. Promises Today</vt:lpstr>
      <vt:lpstr>4. Promises Today</vt:lpstr>
      <vt:lpstr>Lessons</vt:lpstr>
      <vt:lpstr>Next Bible Study: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Wednesday Night  Bible Study</dc:title>
  <dc:creator>Justin D. Reed</dc:creator>
  <cp:lastModifiedBy>Justin D. Reed</cp:lastModifiedBy>
  <cp:revision>35</cp:revision>
  <dcterms:created xsi:type="dcterms:W3CDTF">2020-04-01T18:53:43Z</dcterms:created>
  <dcterms:modified xsi:type="dcterms:W3CDTF">2020-05-11T02:32:31Z</dcterms:modified>
</cp:coreProperties>
</file>