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82" r:id="rId5"/>
    <p:sldId id="283" r:id="rId6"/>
    <p:sldId id="284" r:id="rId7"/>
    <p:sldId id="285" r:id="rId8"/>
    <p:sldId id="286" r:id="rId9"/>
    <p:sldId id="27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EB89-1A98-41B6-89EE-8114CD3D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6C08E-ACF3-4072-8634-6FF47DBF0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10D3-CBD6-4C54-B993-89E611F7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FA8C-F450-4D5E-8542-3CAAA80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DE806-A0B5-4D82-9EDA-76E6B038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47CB-D91D-4996-B411-4106EC8A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5D1FF-6C00-4CAE-87D0-CD1F2D7F2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252D-A49D-421D-B951-BA0EBA10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BC44-F901-4E76-B607-6DEFA79B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F972-232C-4789-B69C-6D053277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5FAD7-792C-46CC-A9B6-BD991A23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A6E51-184E-47B9-9745-137C4FCEF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26A09-635F-456E-9E9D-5D539843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FCB4-B258-4EFA-B817-14D238CA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340F-4A8E-4F66-BD65-6366E677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3462-43AE-4CDE-8014-C6ACC24F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E07F8-619D-4243-B76A-926F3C7D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68026-49BE-4E56-9D3E-714AFCDD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66A0-40DD-4100-BB38-12C75DEC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2D9EF-7A15-4F43-9E9C-39F4BFC7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B7FD-3D69-4F6F-BB6F-6CAB0606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E4FE-74DD-4E7C-A544-AE057DDE0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B39D-A1BB-489D-A381-E04BBDAF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E32F-CD8D-4DC7-8AFD-C9A96A7E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51D3-2037-4DA6-9903-7FD23AB0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52E7-2655-4D8C-B6E2-1096AE4E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FBDA-9542-496B-806A-3D323831F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15C1-73E5-43B7-B789-14323FD5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4FB5D-B079-4787-9E4B-944E7ADC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836E9-59C1-415D-9DBF-F2FA4558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E1BE-F9BC-4922-9ED0-EFDF2E04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B7D8-DEDA-4B17-9A4D-9F09194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30B00-C63B-49C4-93EF-626815022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6356F-1F80-44F8-BE22-CACBE1ECC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CB768-2241-4E0A-B905-F82582336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5B1AD-7E06-4038-A61B-12979402A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32E33-2511-4EF6-BF9D-8F4204E3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FAEF0-1F20-4990-9337-978ECCC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3D4FF-F7C2-4C01-AF17-1024FA33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99FF-E8C4-4D77-A8D8-BB3C5B5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179CE-DCDF-4418-B575-124917FE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43BE2-16C9-4585-95A0-3A3083CD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2B3CF-991F-4BF0-A9CB-79F35BB6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DE3ED-DC79-44BE-AC36-ADC5FDD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375B-B602-4E57-9A0D-CB15D45B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F3776-9FFE-49F1-A19A-7AA55796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E221-B438-4053-9D2E-E9E4CCE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0901-AD75-406D-87B6-3E0A0EAB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4A7C4-480E-42A9-BD3B-4E6C30A3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AE2E5-7472-45B0-AA9D-F056600F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2B1CE-D98C-47AE-A9A9-81506A0A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068D5-9DEE-4275-B48A-2540E254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D3B1-A0C1-4CD1-8B17-29F1861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7316A-05FF-4722-B08A-85E75E12A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4CE77-57B5-43C8-B276-515517DEB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D9A10-A391-4BD4-A6A0-98177C91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D699C-8135-4FF1-A33F-241BD433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35D7-F9ED-435F-8E8B-61F29819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E2D4E-2691-4B30-B319-A6310892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7563A-2CB5-49E9-9DCC-B2109E5F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54EB-2585-474C-8F3A-9EE17BAC3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798F-9B15-4F22-AD78-83C3959AF47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BD1D-D139-4941-9D8F-288C0B1B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C110D-61E4-4C3A-9796-A3E646239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6CD7-F3F6-4F3A-B786-B2041010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Wednesday Night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Bible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6148-4174-4BD2-94DE-5B4A8A3A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965" y="3602038"/>
            <a:ext cx="12192000" cy="32559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Noah: Intro &amp; Ark</a:t>
            </a:r>
          </a:p>
          <a:p>
            <a:r>
              <a:rPr lang="en-US" sz="9600" dirty="0">
                <a:solidFill>
                  <a:schemeClr val="bg1"/>
                </a:solidFill>
              </a:rPr>
              <a:t>Genesis 1-6</a:t>
            </a:r>
          </a:p>
        </p:txBody>
      </p:sp>
    </p:spTree>
    <p:extLst>
      <p:ext uri="{BB962C8B-B14F-4D97-AF65-F5344CB8AC3E}">
        <p14:creationId xmlns:p14="http://schemas.microsoft.com/office/powerpoint/2010/main" val="146677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6CD7-F3F6-4F3A-B786-B2041010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4448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Next Bible Study: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6148-4174-4BD2-94DE-5B4A8A3A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965" y="1338470"/>
            <a:ext cx="12192000" cy="5519530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Thursday 6:30pm</a:t>
            </a:r>
          </a:p>
          <a:p>
            <a:r>
              <a:rPr lang="en-US" sz="11500" dirty="0">
                <a:solidFill>
                  <a:schemeClr val="bg1"/>
                </a:solidFill>
              </a:rPr>
              <a:t>with Bill Boyd </a:t>
            </a:r>
            <a:br>
              <a:rPr lang="en-US" sz="11500" dirty="0">
                <a:solidFill>
                  <a:schemeClr val="bg1"/>
                </a:solidFill>
              </a:rPr>
            </a:br>
            <a:r>
              <a:rPr lang="en-US" sz="11500" dirty="0">
                <a:solidFill>
                  <a:schemeClr val="bg1"/>
                </a:solidFill>
              </a:rPr>
              <a:t>and Justin Reed</a:t>
            </a:r>
          </a:p>
        </p:txBody>
      </p:sp>
    </p:spTree>
    <p:extLst>
      <p:ext uri="{BB962C8B-B14F-4D97-AF65-F5344CB8AC3E}">
        <p14:creationId xmlns:p14="http://schemas.microsoft.com/office/powerpoint/2010/main" val="11231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 The Beginning – Genesis 1:1-2:7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1:1 – God literally breathed (inspired – II Tim. 3:16)</a:t>
            </a:r>
          </a:p>
          <a:p>
            <a:r>
              <a:rPr lang="en-US" sz="4400" dirty="0">
                <a:solidFill>
                  <a:schemeClr val="bg1"/>
                </a:solidFill>
              </a:rPr>
              <a:t>1:5 – how long were these days? 24 hour periods</a:t>
            </a:r>
          </a:p>
          <a:p>
            <a:r>
              <a:rPr lang="en-US" sz="4400" dirty="0">
                <a:solidFill>
                  <a:schemeClr val="bg1"/>
                </a:solidFill>
              </a:rPr>
              <a:t>Things created: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Light &amp; Dark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Clouds &amp; Oceans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Sun, Moon, Stars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Land, Plants, Trees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Fish &amp; Birds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Man &amp; Animals</a:t>
            </a:r>
          </a:p>
        </p:txBody>
      </p:sp>
    </p:spTree>
    <p:extLst>
      <p:ext uri="{BB962C8B-B14F-4D97-AF65-F5344CB8AC3E}">
        <p14:creationId xmlns:p14="http://schemas.microsoft.com/office/powerpoint/2010/main" val="12250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 The Beginning – Genesis 1:1-2:7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2:3 – Garden of Eden (Septuagint: </a:t>
            </a:r>
            <a:r>
              <a:rPr lang="en-US" sz="4400" i="1" dirty="0" err="1">
                <a:solidFill>
                  <a:schemeClr val="bg1"/>
                </a:solidFill>
              </a:rPr>
              <a:t>Paradeisos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  <a:p>
            <a:r>
              <a:rPr lang="en-US" sz="4400" dirty="0">
                <a:solidFill>
                  <a:schemeClr val="bg1"/>
                </a:solidFill>
              </a:rPr>
              <a:t>2:20 – no help meet for Adam</a:t>
            </a:r>
          </a:p>
          <a:p>
            <a:r>
              <a:rPr lang="en-US" sz="4400" dirty="0">
                <a:solidFill>
                  <a:schemeClr val="bg1"/>
                </a:solidFill>
              </a:rPr>
              <a:t>2:22 – married by God</a:t>
            </a:r>
          </a:p>
          <a:p>
            <a:r>
              <a:rPr lang="en-US" sz="4400" dirty="0">
                <a:solidFill>
                  <a:schemeClr val="bg1"/>
                </a:solidFill>
              </a:rPr>
              <a:t>3:1-19 – Satan &amp; sin</a:t>
            </a:r>
          </a:p>
          <a:p>
            <a:r>
              <a:rPr lang="en-US" sz="4400" dirty="0">
                <a:solidFill>
                  <a:schemeClr val="bg1"/>
                </a:solidFill>
              </a:rPr>
              <a:t>3:21 – God covered their sin</a:t>
            </a:r>
          </a:p>
          <a:p>
            <a:r>
              <a:rPr lang="en-US" sz="4400" dirty="0">
                <a:solidFill>
                  <a:schemeClr val="bg1"/>
                </a:solidFill>
              </a:rPr>
              <a:t>4:1-24 – Cain &amp; Abel</a:t>
            </a:r>
          </a:p>
          <a:p>
            <a:r>
              <a:rPr lang="en-US" sz="4400" dirty="0">
                <a:solidFill>
                  <a:schemeClr val="bg1"/>
                </a:solidFill>
              </a:rPr>
              <a:t>4:25 – Seth is born – continues the line of Christ</a:t>
            </a:r>
          </a:p>
          <a:p>
            <a:r>
              <a:rPr lang="en-US" sz="4400" dirty="0">
                <a:solidFill>
                  <a:schemeClr val="bg1"/>
                </a:solidFill>
              </a:rPr>
              <a:t>Ch. 5 is often overlooked due to the names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 The Beginning – Genesis 1:1-2:7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Quick Genealogy:	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Adam 		930	-----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Seth 		913	800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Enos		905	665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Cainan</a:t>
            </a:r>
            <a:r>
              <a:rPr lang="en-US" sz="3600" dirty="0">
                <a:solidFill>
                  <a:schemeClr val="bg1"/>
                </a:solidFill>
              </a:rPr>
              <a:t>		910	575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Mahleel</a:t>
            </a:r>
            <a:r>
              <a:rPr lang="en-US" sz="3600" dirty="0">
                <a:solidFill>
                  <a:schemeClr val="bg1"/>
                </a:solidFill>
              </a:rPr>
              <a:t>		895	505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Jared		962	440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Enoch		365	308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Methuselah	969	243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Lamech		777	  56</a:t>
            </a:r>
          </a:p>
        </p:txBody>
      </p:sp>
    </p:spTree>
    <p:extLst>
      <p:ext uri="{BB962C8B-B14F-4D97-AF65-F5344CB8AC3E}">
        <p14:creationId xmlns:p14="http://schemas.microsoft.com/office/powerpoint/2010/main" val="14318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Noah on the Scene – Genesis 6:1-12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– Multiplying</a:t>
            </a:r>
          </a:p>
          <a:p>
            <a:r>
              <a:rPr lang="en-US" sz="4400" dirty="0">
                <a:solidFill>
                  <a:schemeClr val="bg1"/>
                </a:solidFill>
              </a:rPr>
              <a:t>3 – Lifetime of people reduced</a:t>
            </a:r>
          </a:p>
          <a:p>
            <a:r>
              <a:rPr lang="en-US" sz="4400" dirty="0">
                <a:solidFill>
                  <a:schemeClr val="bg1"/>
                </a:solidFill>
              </a:rPr>
              <a:t>4 – 2 thoughts on ‘giants’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Giants in Numbers 13:33 but cannot be the same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Nephilim ‘Fallen Ones’ denotes the status of man</a:t>
            </a:r>
          </a:p>
          <a:p>
            <a:r>
              <a:rPr lang="en-US" sz="4400" dirty="0">
                <a:solidFill>
                  <a:schemeClr val="bg1"/>
                </a:solidFill>
              </a:rPr>
              <a:t>5 – Thoughts were only evil</a:t>
            </a:r>
          </a:p>
          <a:p>
            <a:r>
              <a:rPr lang="en-US" sz="4400" dirty="0">
                <a:solidFill>
                  <a:schemeClr val="bg1"/>
                </a:solidFill>
              </a:rPr>
              <a:t>6 – repented: Hebrew: </a:t>
            </a:r>
            <a:r>
              <a:rPr lang="en-US" sz="4400" i="1" dirty="0">
                <a:solidFill>
                  <a:schemeClr val="bg1"/>
                </a:solidFill>
              </a:rPr>
              <a:t>to sigh or breathe heavily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7 – completely reverse His handiwork</a:t>
            </a:r>
          </a:p>
        </p:txBody>
      </p:sp>
    </p:spTree>
    <p:extLst>
      <p:ext uri="{BB962C8B-B14F-4D97-AF65-F5344CB8AC3E}">
        <p14:creationId xmlns:p14="http://schemas.microsoft.com/office/powerpoint/2010/main" val="3584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Noah on the Scene – Genesis 6:1-12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6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8 – key verse</a:t>
            </a:r>
          </a:p>
          <a:p>
            <a:r>
              <a:rPr lang="en-US" sz="4400" dirty="0">
                <a:solidFill>
                  <a:schemeClr val="bg1"/>
                </a:solidFill>
              </a:rPr>
              <a:t>Tombstone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Jefferson's Gravesite | Thomas Jefferson's Monticello">
            <a:extLst>
              <a:ext uri="{FF2B5EF4-FFF2-40B4-BE49-F238E27FC236}">
                <a16:creationId xmlns:a16="http://schemas.microsoft.com/office/drawing/2014/main" id="{2AA866E2-D1F2-45B5-A795-26235943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5" y="-675861"/>
            <a:ext cx="12241709" cy="81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3. God’s Instructions to Noah – 6:13-22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13 – God spoke directly to Noah; YWHW used</a:t>
            </a:r>
          </a:p>
          <a:p>
            <a:r>
              <a:rPr lang="en-US" sz="4400" dirty="0">
                <a:solidFill>
                  <a:schemeClr val="bg1"/>
                </a:solidFill>
              </a:rPr>
              <a:t>14 – Hebrews 11:7</a:t>
            </a:r>
          </a:p>
          <a:p>
            <a:r>
              <a:rPr lang="en-US" sz="4400" dirty="0">
                <a:solidFill>
                  <a:schemeClr val="bg1"/>
                </a:solidFill>
              </a:rPr>
              <a:t>15 – How big was the Ark? </a:t>
            </a:r>
            <a:r>
              <a:rPr lang="en-US" sz="4400" i="1" dirty="0">
                <a:solidFill>
                  <a:schemeClr val="bg1"/>
                </a:solidFill>
              </a:rPr>
              <a:t>‘show your work’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300 cubits long X 1.5 ft = 450 ft = 1½ football fields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50 cubits wide X 1.5 ft = 75 ft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30 cubits high X 1.5 ft = 45 ft = ~5-story building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3 decks = 101,250 ft</a:t>
            </a:r>
            <a:r>
              <a:rPr lang="en-US" sz="4000" baseline="30000" dirty="0">
                <a:solidFill>
                  <a:schemeClr val="bg1"/>
                </a:solidFill>
              </a:rPr>
              <a:t>2</a:t>
            </a:r>
            <a:r>
              <a:rPr lang="en-US" sz="4000" dirty="0">
                <a:solidFill>
                  <a:schemeClr val="bg1"/>
                </a:solidFill>
              </a:rPr>
              <a:t> = 21 basketball courts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To walk just the decks = 0.6 miles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Cargo = 1.5 millions ft</a:t>
            </a:r>
            <a:r>
              <a:rPr lang="en-US" sz="4000" baseline="30000" dirty="0">
                <a:solidFill>
                  <a:schemeClr val="bg1"/>
                </a:solidFill>
              </a:rPr>
              <a:t>3</a:t>
            </a:r>
            <a:r>
              <a:rPr lang="en-US" sz="4000" dirty="0">
                <a:solidFill>
                  <a:schemeClr val="bg1"/>
                </a:solidFill>
              </a:rPr>
              <a:t> = 50 railroad cars</a:t>
            </a:r>
          </a:p>
        </p:txBody>
      </p:sp>
    </p:spTree>
    <p:extLst>
      <p:ext uri="{BB962C8B-B14F-4D97-AF65-F5344CB8AC3E}">
        <p14:creationId xmlns:p14="http://schemas.microsoft.com/office/powerpoint/2010/main" val="9706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3. God’s Instructions to Noah – 6:13-22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16 – 1 window @ 1 cubit</a:t>
            </a:r>
            <a:r>
              <a:rPr lang="en-US" sz="4000" dirty="0">
                <a:solidFill>
                  <a:schemeClr val="bg1"/>
                </a:solidFill>
              </a:rPr>
              <a:t>; 1 door</a:t>
            </a:r>
          </a:p>
          <a:p>
            <a:r>
              <a:rPr lang="en-US" sz="4000" dirty="0">
                <a:solidFill>
                  <a:schemeClr val="bg1"/>
                </a:solidFill>
              </a:rPr>
              <a:t>17 – everything that breathes is to be destroyed</a:t>
            </a:r>
          </a:p>
          <a:p>
            <a:r>
              <a:rPr lang="en-US" sz="4000" dirty="0">
                <a:solidFill>
                  <a:schemeClr val="bg1"/>
                </a:solidFill>
              </a:rPr>
              <a:t>18 – covenant – promise – to 8 people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19 – 2 of every kind, possibly a type</a:t>
            </a:r>
          </a:p>
          <a:p>
            <a:r>
              <a:rPr lang="en-US" sz="4000" dirty="0">
                <a:solidFill>
                  <a:schemeClr val="bg1"/>
                </a:solidFill>
              </a:rPr>
              <a:t>21 – gather grain – everyone eats grain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Key verses 8 &amp; 22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4.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5747993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Don’t miss the boat.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Stay busy – Noah was both physically and spiritually fit!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God seals the door. God is responsible for our salvation.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We must develop complete obedience to God and His commands.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Notes online: Google: Justin Reed Bible thejustinreedshow.com/</a:t>
            </a:r>
            <a:r>
              <a:rPr lang="en-US" sz="4400" dirty="0" err="1">
                <a:solidFill>
                  <a:schemeClr val="bg1"/>
                </a:solidFill>
              </a:rPr>
              <a:t>bibleresources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505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Wednesday Night  Bible Study</vt:lpstr>
      <vt:lpstr>1. The Beginning – Genesis 1:1-2:7</vt:lpstr>
      <vt:lpstr>1. The Beginning – Genesis 1:1-2:7</vt:lpstr>
      <vt:lpstr>1. The Beginning – Genesis 1:1-2:7</vt:lpstr>
      <vt:lpstr>2. Noah on the Scene – Genesis 6:1-12</vt:lpstr>
      <vt:lpstr>2. Noah on the Scene – Genesis 6:1-12</vt:lpstr>
      <vt:lpstr>3. God’s Instructions to Noah – 6:13-22</vt:lpstr>
      <vt:lpstr>3. God’s Instructions to Noah – 6:13-22</vt:lpstr>
      <vt:lpstr>4. Lessons</vt:lpstr>
      <vt:lpstr>Next Bible Study: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Night  Bible Study</dc:title>
  <dc:creator>Justin D. Reed</dc:creator>
  <cp:lastModifiedBy>Justin D. Reed</cp:lastModifiedBy>
  <cp:revision>27</cp:revision>
  <dcterms:created xsi:type="dcterms:W3CDTF">2020-04-01T18:53:43Z</dcterms:created>
  <dcterms:modified xsi:type="dcterms:W3CDTF">2020-05-05T02:23:43Z</dcterms:modified>
</cp:coreProperties>
</file>