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0" r:id="rId4"/>
    <p:sldId id="275" r:id="rId5"/>
    <p:sldId id="276" r:id="rId6"/>
    <p:sldId id="277" r:id="rId7"/>
    <p:sldId id="278" r:id="rId8"/>
    <p:sldId id="279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EB89-1A98-41B6-89EE-8114CD3DB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6C08E-ACF3-4072-8634-6FF47DBF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10D3-CBD6-4C54-B993-89E611F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FA8C-F450-4D5E-8542-3CAAA803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E806-A0B5-4D82-9EDA-76E6B038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47CB-D91D-4996-B411-4106EC8A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5D1FF-6C00-4CAE-87D0-CD1F2D7F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252D-A49D-421D-B951-BA0EBA10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BC44-F901-4E76-B607-6DEFA79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F972-232C-4789-B69C-6D05327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5FAD7-792C-46CC-A9B6-BD991A23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A6E51-184E-47B9-9745-137C4FCEF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6A09-635F-456E-9E9D-5D539843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FCB4-B258-4EFA-B817-14D238C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5340F-4A8E-4F66-BD65-6366E67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3462-43AE-4CDE-8014-C6ACC24F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07F8-619D-4243-B76A-926F3C7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8026-49BE-4E56-9D3E-714AFCD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66A0-40DD-4100-BB38-12C75DE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D9EF-7A15-4F43-9E9C-39F4BFC7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B7FD-3D69-4F6F-BB6F-6CAB0606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E4FE-74DD-4E7C-A544-AE057DDE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EB39D-A1BB-489D-A381-E04BBDAF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E32F-CD8D-4DC7-8AFD-C9A96A7E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51D3-2037-4DA6-9903-7FD23AB0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E7-2655-4D8C-B6E2-1096AE4E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BDA-9542-496B-806A-3D323831F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15C1-73E5-43B7-B789-14323FD5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FB5D-B079-4787-9E4B-944E7ADC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36E9-59C1-415D-9DBF-F2FA4558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E1BE-F9BC-4922-9ED0-EFDF2E0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B7D8-DEDA-4B17-9A4D-9F09194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0B00-C63B-49C4-93EF-62681502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356F-1F80-44F8-BE22-CACBE1EC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B768-2241-4E0A-B905-F82582336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B1AD-7E06-4038-A61B-12979402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32E33-2511-4EF6-BF9D-8F4204E3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FAEF0-1F20-4990-9337-978ECCC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3D4FF-F7C2-4C01-AF17-1024FA3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9FF-E8C4-4D77-A8D8-BB3C5B5B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179CE-DCDF-4418-B575-124917FE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43BE2-16C9-4585-95A0-3A3083CD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2B3CF-991F-4BF0-A9CB-79F35BB6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E3ED-DC79-44BE-AC36-ADC5FDD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0375B-B602-4E57-9A0D-CB15D45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F3776-9FFE-49F1-A19A-7AA5579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221-B438-4053-9D2E-E9E4CC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0901-AD75-406D-87B6-3E0A0EAB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4A7C4-480E-42A9-BD3B-4E6C30A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AE2E5-7472-45B0-AA9D-F056600F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1CE-D98C-47AE-A9A9-81506A0A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8D5-9DEE-4275-B48A-2540E25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D3B1-A0C1-4CD1-8B17-29F18614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7316A-05FF-4722-B08A-85E75E12A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CE77-57B5-43C8-B276-515517DEB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9A10-A391-4BD4-A6A0-98177C91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699C-8135-4FF1-A33F-241BD43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35D7-F9ED-435F-8E8B-61F29819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E2D4E-2691-4B30-B319-A6310892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7563A-2CB5-49E9-9DCC-B2109E5F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54EB-2585-474C-8F3A-9EE17BAC3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798F-9B15-4F22-AD78-83C3959AF47B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BD1D-D139-4941-9D8F-288C0B1B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110D-61E4-4C3A-9796-A3E646239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Wednesday Night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3965" y="3602038"/>
            <a:ext cx="12192000" cy="325596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Fiery Furnace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Daniel 1-3</a:t>
            </a:r>
          </a:p>
        </p:txBody>
      </p:sp>
    </p:spTree>
    <p:extLst>
      <p:ext uri="{BB962C8B-B14F-4D97-AF65-F5344CB8AC3E}">
        <p14:creationId xmlns:p14="http://schemas.microsoft.com/office/powerpoint/2010/main" val="146677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Background – Daniel 1&amp;2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 </a:t>
            </a:r>
            <a:r>
              <a:rPr lang="en-US" sz="4400">
                <a:solidFill>
                  <a:schemeClr val="bg1"/>
                </a:solidFill>
              </a:rPr>
              <a:t>– 605BC </a:t>
            </a:r>
            <a:r>
              <a:rPr lang="en-US" sz="4400" dirty="0">
                <a:solidFill>
                  <a:schemeClr val="bg1"/>
                </a:solidFill>
              </a:rPr>
              <a:t>[Daniel dies 533BC – 72y.o.]</a:t>
            </a:r>
          </a:p>
          <a:p>
            <a:r>
              <a:rPr lang="en-US" sz="4400" dirty="0">
                <a:solidFill>
                  <a:schemeClr val="bg1"/>
                </a:solidFill>
              </a:rPr>
              <a:t>2 – God gave </a:t>
            </a:r>
            <a:r>
              <a:rPr lang="en-US" sz="4400" dirty="0" err="1">
                <a:solidFill>
                  <a:schemeClr val="bg1"/>
                </a:solidFill>
              </a:rPr>
              <a:t>Jehoaikim’s</a:t>
            </a:r>
            <a:r>
              <a:rPr lang="en-US" sz="4400" dirty="0">
                <a:solidFill>
                  <a:schemeClr val="bg1"/>
                </a:solidFill>
              </a:rPr>
              <a:t> kingdom to Neb.</a:t>
            </a:r>
          </a:p>
          <a:p>
            <a:r>
              <a:rPr lang="en-US" sz="4400" dirty="0">
                <a:solidFill>
                  <a:schemeClr val="bg1"/>
                </a:solidFill>
              </a:rPr>
              <a:t>6 – 12/15 years old!</a:t>
            </a:r>
          </a:p>
          <a:p>
            <a:r>
              <a:rPr lang="en-US" sz="4400" dirty="0">
                <a:solidFill>
                  <a:schemeClr val="bg1"/>
                </a:solidFill>
              </a:rPr>
              <a:t>7 – Names changed: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Daniel: God is my Judge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Hananiah: Yahweh hath been gracious</a:t>
            </a:r>
          </a:p>
          <a:p>
            <a:pPr lvl="1"/>
            <a:r>
              <a:rPr lang="en-US" sz="4000" dirty="0" err="1">
                <a:solidFill>
                  <a:schemeClr val="bg1"/>
                </a:solidFill>
              </a:rPr>
              <a:t>Mishael</a:t>
            </a:r>
            <a:r>
              <a:rPr lang="en-US" sz="4000" dirty="0">
                <a:solidFill>
                  <a:schemeClr val="bg1"/>
                </a:solidFill>
              </a:rPr>
              <a:t>: Who is what El is?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Azariah: Yahweh has helped</a:t>
            </a:r>
          </a:p>
        </p:txBody>
      </p:sp>
    </p:spTree>
    <p:extLst>
      <p:ext uri="{BB962C8B-B14F-4D97-AF65-F5344CB8AC3E}">
        <p14:creationId xmlns:p14="http://schemas.microsoft.com/office/powerpoint/2010/main" val="27548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Background – Daniel 1&amp;2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085923"/>
          </a:xfrm>
        </p:spPr>
        <p:txBody>
          <a:bodyPr>
            <a:normAutofit/>
          </a:bodyPr>
          <a:lstStyle/>
          <a:p>
            <a:pPr marL="571500" indent="-571500"/>
            <a:r>
              <a:rPr lang="en-US" sz="4400" dirty="0">
                <a:solidFill>
                  <a:srgbClr val="FFFF00"/>
                </a:solidFill>
              </a:rPr>
              <a:t>Names changed – new names:</a:t>
            </a:r>
          </a:p>
          <a:p>
            <a:pPr marL="571500" indent="-571500"/>
            <a:r>
              <a:rPr lang="en-US" sz="4400" dirty="0">
                <a:solidFill>
                  <a:srgbClr val="FFFF00"/>
                </a:solidFill>
              </a:rPr>
              <a:t>Belteshazzar: bel (pagan god) protects his life</a:t>
            </a:r>
          </a:p>
          <a:p>
            <a:pPr marL="571500" indent="-571500"/>
            <a:r>
              <a:rPr lang="en-US" sz="4400" dirty="0">
                <a:solidFill>
                  <a:srgbClr val="FFFF00"/>
                </a:solidFill>
              </a:rPr>
              <a:t>Shadrach: the command of </a:t>
            </a:r>
            <a:r>
              <a:rPr lang="en-US" sz="4400" dirty="0" err="1">
                <a:solidFill>
                  <a:srgbClr val="FFFF00"/>
                </a:solidFill>
              </a:rPr>
              <a:t>Alen</a:t>
            </a:r>
            <a:r>
              <a:rPr lang="en-US" sz="4400" dirty="0">
                <a:solidFill>
                  <a:srgbClr val="FFFF00"/>
                </a:solidFill>
              </a:rPr>
              <a:t> (moon god)</a:t>
            </a:r>
          </a:p>
          <a:p>
            <a:pPr marL="571500" indent="-571500"/>
            <a:r>
              <a:rPr lang="en-US" sz="4400" dirty="0">
                <a:solidFill>
                  <a:srgbClr val="FFFF00"/>
                </a:solidFill>
              </a:rPr>
              <a:t>Meshach: Who is this?</a:t>
            </a:r>
          </a:p>
          <a:p>
            <a:pPr marL="571500" indent="-571500"/>
            <a:r>
              <a:rPr lang="en-US" sz="4400" dirty="0">
                <a:solidFill>
                  <a:srgbClr val="FFFF00"/>
                </a:solidFill>
              </a:rPr>
              <a:t>Abednego: servant of the god </a:t>
            </a:r>
            <a:r>
              <a:rPr lang="en-US" sz="4400" dirty="0" err="1">
                <a:solidFill>
                  <a:srgbClr val="FFFF00"/>
                </a:solidFill>
              </a:rPr>
              <a:t>Nabor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94EC7-6CC6-4DBD-B046-72F741AFBAD3}"/>
              </a:ext>
            </a:extLst>
          </p:cNvPr>
          <p:cNvSpPr txBox="1"/>
          <p:nvPr/>
        </p:nvSpPr>
        <p:spPr>
          <a:xfrm>
            <a:off x="516835" y="3984003"/>
            <a:ext cx="1164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1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Background – Daniel 1&amp;2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8-10 – purposed 10days</a:t>
            </a:r>
          </a:p>
          <a:p>
            <a:r>
              <a:rPr lang="en-US" sz="4400" dirty="0">
                <a:solidFill>
                  <a:schemeClr val="bg1"/>
                </a:solidFill>
              </a:rPr>
              <a:t>15 – looked better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16 – allowed to keep their diets</a:t>
            </a:r>
          </a:p>
          <a:p>
            <a:r>
              <a:rPr lang="en-US" sz="4400" dirty="0">
                <a:solidFill>
                  <a:schemeClr val="bg1"/>
                </a:solidFill>
              </a:rPr>
              <a:t>17 – these 4 given special knowledge; Daniel more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2:49 – Daniel interprets Neb’s dream</a:t>
            </a:r>
          </a:p>
          <a:p>
            <a:r>
              <a:rPr lang="en-US" sz="4400" dirty="0">
                <a:solidFill>
                  <a:schemeClr val="bg1"/>
                </a:solidFill>
              </a:rPr>
              <a:t>Friends requested to be put in high positions</a:t>
            </a:r>
          </a:p>
        </p:txBody>
      </p:sp>
    </p:spTree>
    <p:extLst>
      <p:ext uri="{BB962C8B-B14F-4D97-AF65-F5344CB8AC3E}">
        <p14:creationId xmlns:p14="http://schemas.microsoft.com/office/powerpoint/2010/main" val="12250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Fiery Furnace – Daniel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6901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 – Neb. Erects a statue</a:t>
            </a:r>
          </a:p>
          <a:p>
            <a:r>
              <a:rPr lang="en-US" sz="4400" dirty="0">
                <a:solidFill>
                  <a:schemeClr val="bg1"/>
                </a:solidFill>
              </a:rPr>
              <a:t>3x20=60x1.5ft=90ft high	6x1.5=9ft wide</a:t>
            </a:r>
          </a:p>
          <a:p>
            <a:r>
              <a:rPr lang="en-US" sz="4400" dirty="0">
                <a:solidFill>
                  <a:schemeClr val="bg1"/>
                </a:solidFill>
              </a:rPr>
              <a:t>2,3 – dedication of the statue</a:t>
            </a:r>
          </a:p>
          <a:p>
            <a:r>
              <a:rPr lang="en-US" sz="4400" dirty="0">
                <a:solidFill>
                  <a:schemeClr val="bg1"/>
                </a:solidFill>
              </a:rPr>
              <a:t>4 – decree</a:t>
            </a:r>
          </a:p>
          <a:p>
            <a:r>
              <a:rPr lang="en-US" sz="4400" dirty="0">
                <a:solidFill>
                  <a:schemeClr val="bg1"/>
                </a:solidFill>
              </a:rPr>
              <a:t>5 – hear music = bow and worship</a:t>
            </a:r>
          </a:p>
          <a:p>
            <a:r>
              <a:rPr lang="en-US" sz="4400" dirty="0">
                <a:solidFill>
                  <a:schemeClr val="bg1"/>
                </a:solidFill>
              </a:rPr>
              <a:t>6 – consequence: don’t bow, cast into furnace</a:t>
            </a:r>
          </a:p>
          <a:p>
            <a:r>
              <a:rPr lang="en-US" sz="4400" dirty="0">
                <a:solidFill>
                  <a:schemeClr val="bg1"/>
                </a:solidFill>
              </a:rPr>
              <a:t>7 – almost everyone obeyed!</a:t>
            </a:r>
          </a:p>
          <a:p>
            <a:r>
              <a:rPr lang="en-US" sz="4400" dirty="0">
                <a:solidFill>
                  <a:schemeClr val="bg1"/>
                </a:solidFill>
              </a:rPr>
              <a:t>8 – Chaldeans accused Jews of disobedience</a:t>
            </a:r>
          </a:p>
        </p:txBody>
      </p:sp>
    </p:spTree>
    <p:extLst>
      <p:ext uri="{BB962C8B-B14F-4D97-AF65-F5344CB8AC3E}">
        <p14:creationId xmlns:p14="http://schemas.microsoft.com/office/powerpoint/2010/main" val="139213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Fiery Furnace – Daniel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6901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9 – building up Neb.</a:t>
            </a:r>
          </a:p>
          <a:p>
            <a:r>
              <a:rPr lang="en-US" sz="4400" dirty="0">
                <a:solidFill>
                  <a:schemeClr val="bg1"/>
                </a:solidFill>
              </a:rPr>
              <a:t>12 – SMA easy to spot when everyone else is bowed</a:t>
            </a:r>
          </a:p>
          <a:p>
            <a:r>
              <a:rPr lang="en-US" sz="4400" dirty="0">
                <a:solidFill>
                  <a:schemeClr val="bg1"/>
                </a:solidFill>
              </a:rPr>
              <a:t>13 – Neb. Is mad!</a:t>
            </a:r>
          </a:p>
          <a:p>
            <a:r>
              <a:rPr lang="en-US" sz="4400" dirty="0">
                <a:solidFill>
                  <a:schemeClr val="bg1"/>
                </a:solidFill>
              </a:rPr>
              <a:t>14 – wants their side of the story</a:t>
            </a:r>
          </a:p>
          <a:p>
            <a:r>
              <a:rPr lang="en-US" sz="4400" dirty="0">
                <a:solidFill>
                  <a:schemeClr val="bg1"/>
                </a:solidFill>
              </a:rPr>
              <a:t>16 – confidence</a:t>
            </a:r>
          </a:p>
          <a:p>
            <a:r>
              <a:rPr lang="en-US" sz="4400" dirty="0">
                <a:solidFill>
                  <a:schemeClr val="bg1"/>
                </a:solidFill>
              </a:rPr>
              <a:t>17 – are we this confident?</a:t>
            </a:r>
          </a:p>
          <a:p>
            <a:r>
              <a:rPr lang="en-US" sz="4400" dirty="0">
                <a:solidFill>
                  <a:schemeClr val="bg1"/>
                </a:solidFill>
              </a:rPr>
              <a:t>18 – regardless: they will </a:t>
            </a:r>
            <a:r>
              <a:rPr lang="en-US" sz="4400" b="1" i="1" u="sng" dirty="0">
                <a:solidFill>
                  <a:schemeClr val="bg1"/>
                </a:solidFill>
              </a:rPr>
              <a:t>NOT</a:t>
            </a:r>
            <a:r>
              <a:rPr lang="en-US" sz="4400" dirty="0">
                <a:solidFill>
                  <a:schemeClr val="bg1"/>
                </a:solidFill>
              </a:rPr>
              <a:t> bow</a:t>
            </a:r>
          </a:p>
        </p:txBody>
      </p:sp>
    </p:spTree>
    <p:extLst>
      <p:ext uri="{BB962C8B-B14F-4D97-AF65-F5344CB8AC3E}">
        <p14:creationId xmlns:p14="http://schemas.microsoft.com/office/powerpoint/2010/main" val="378967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Fiery Furnace – Daniel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6901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19 – Neb. gets madder – commands 7x hotter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Idiom: literally as hot as you can make it</a:t>
            </a:r>
          </a:p>
          <a:p>
            <a:r>
              <a:rPr lang="en-US" sz="4400" dirty="0">
                <a:solidFill>
                  <a:schemeClr val="bg1"/>
                </a:solidFill>
              </a:rPr>
              <a:t>20 – cast into the furnace!</a:t>
            </a:r>
          </a:p>
          <a:p>
            <a:r>
              <a:rPr lang="en-US" sz="4400" dirty="0">
                <a:solidFill>
                  <a:schemeClr val="bg1"/>
                </a:solidFill>
              </a:rPr>
              <a:t>21 – customarily they were stripped of clothing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SMA retained their garments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Would not look good for government officials in uniform being in the furnace</a:t>
            </a:r>
          </a:p>
          <a:p>
            <a:r>
              <a:rPr lang="en-US" sz="4400" dirty="0">
                <a:solidFill>
                  <a:schemeClr val="bg1"/>
                </a:solidFill>
              </a:rPr>
              <a:t>22 – Spontaneous combustion in humans: 3000°F</a:t>
            </a:r>
          </a:p>
        </p:txBody>
      </p:sp>
    </p:spTree>
    <p:extLst>
      <p:ext uri="{BB962C8B-B14F-4D97-AF65-F5344CB8AC3E}">
        <p14:creationId xmlns:p14="http://schemas.microsoft.com/office/powerpoint/2010/main" val="39040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Fiery Furnace – Daniel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666901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23 – God is preserving SMA</a:t>
            </a:r>
          </a:p>
          <a:p>
            <a:r>
              <a:rPr lang="en-US" sz="4400" dirty="0">
                <a:solidFill>
                  <a:schemeClr val="bg1"/>
                </a:solidFill>
              </a:rPr>
              <a:t>24 – Neb. Asks how many were cast into furnace</a:t>
            </a:r>
          </a:p>
          <a:p>
            <a:r>
              <a:rPr lang="en-US" sz="4400" dirty="0">
                <a:solidFill>
                  <a:schemeClr val="bg1"/>
                </a:solidFill>
              </a:rPr>
              <a:t>25 – “Like the Son of God” – OT reference to Jesus</a:t>
            </a:r>
          </a:p>
          <a:p>
            <a:r>
              <a:rPr lang="en-US" sz="4400" dirty="0">
                <a:solidFill>
                  <a:schemeClr val="bg1"/>
                </a:solidFill>
              </a:rPr>
              <a:t>26 – Neb. Speaks to SMA and they come out</a:t>
            </a:r>
          </a:p>
          <a:p>
            <a:r>
              <a:rPr lang="en-US" sz="4400" dirty="0">
                <a:solidFill>
                  <a:schemeClr val="bg1"/>
                </a:solidFill>
              </a:rPr>
              <a:t>27 – no smell of smoke, no burnt hair</a:t>
            </a:r>
          </a:p>
          <a:p>
            <a:r>
              <a:rPr lang="en-US" sz="4400" dirty="0">
                <a:solidFill>
                  <a:schemeClr val="bg1"/>
                </a:solidFill>
              </a:rPr>
              <a:t>28 – Neb. Praises God</a:t>
            </a:r>
          </a:p>
          <a:p>
            <a:r>
              <a:rPr lang="en-US" sz="4400" dirty="0">
                <a:solidFill>
                  <a:schemeClr val="bg1"/>
                </a:solidFill>
              </a:rPr>
              <a:t>29 – decree from pagan king</a:t>
            </a:r>
          </a:p>
          <a:p>
            <a:r>
              <a:rPr lang="en-US" sz="4400" dirty="0">
                <a:solidFill>
                  <a:schemeClr val="bg1"/>
                </a:solidFill>
              </a:rPr>
              <a:t>30 – SMA promoted; no more mention of SMA</a:t>
            </a:r>
          </a:p>
        </p:txBody>
      </p:sp>
    </p:spTree>
    <p:extLst>
      <p:ext uri="{BB962C8B-B14F-4D97-AF65-F5344CB8AC3E}">
        <p14:creationId xmlns:p14="http://schemas.microsoft.com/office/powerpoint/2010/main" val="383424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Don’t be defiled with things of the world.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When obeying God, we will stand out </a:t>
            </a:r>
            <a:r>
              <a:rPr lang="en-US" sz="4400" b="1" dirty="0">
                <a:solidFill>
                  <a:schemeClr val="bg1"/>
                </a:solidFill>
              </a:rPr>
              <a:t>and that is the point – 1 Peter 2:9</a:t>
            </a:r>
            <a:endParaRPr lang="en-US" sz="44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Be willing to look the enemy in the face and have confidence we are doing right (if we are on God’s side)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484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Wednesday Night  Bible Study</vt:lpstr>
      <vt:lpstr>1. Background – Daniel 1&amp;2</vt:lpstr>
      <vt:lpstr>1. Background – Daniel 1&amp;2</vt:lpstr>
      <vt:lpstr>1. Background – Daniel 1&amp;2</vt:lpstr>
      <vt:lpstr>2. Fiery Furnace – Daniel 3</vt:lpstr>
      <vt:lpstr>2. Fiery Furnace – Daniel 3</vt:lpstr>
      <vt:lpstr>2. Fiery Furnace – Daniel 3</vt:lpstr>
      <vt:lpstr>2. Fiery Furnace – Daniel 3</vt:lpstr>
      <vt:lpstr>3.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Night  Bible Study</dc:title>
  <dc:creator>Justin D. Reed</dc:creator>
  <cp:lastModifiedBy>Justin D. Reed</cp:lastModifiedBy>
  <cp:revision>21</cp:revision>
  <dcterms:created xsi:type="dcterms:W3CDTF">2020-04-01T18:53:43Z</dcterms:created>
  <dcterms:modified xsi:type="dcterms:W3CDTF">2020-04-23T01:17:12Z</dcterms:modified>
</cp:coreProperties>
</file>