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297" r:id="rId4"/>
    <p:sldId id="308" r:id="rId5"/>
    <p:sldId id="309" r:id="rId6"/>
    <p:sldId id="310" r:id="rId7"/>
    <p:sldId id="311" r:id="rId8"/>
    <p:sldId id="312" r:id="rId9"/>
    <p:sldId id="319" r:id="rId10"/>
    <p:sldId id="320" r:id="rId11"/>
    <p:sldId id="317" r:id="rId12"/>
    <p:sldId id="313" r:id="rId13"/>
    <p:sldId id="316" r:id="rId14"/>
    <p:sldId id="314" r:id="rId15"/>
    <p:sldId id="315" r:id="rId16"/>
    <p:sldId id="318" r:id="rId17"/>
    <p:sldId id="296" r:id="rId18"/>
    <p:sldId id="298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14683-EE42-4019-AD2A-34A7A10D9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3212A-14DA-497D-A85D-BED0230DAA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480EA-1E07-42F9-BDB9-D2C5F3285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97067-255B-41CB-B2AE-64BCB3609428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E177A-DE1B-46A0-B82E-6E86B8066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A7336-B3AB-46B8-96D2-9B7D805AA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9DC0-D471-4868-A16F-642CC4211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73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3CBB4-7BF9-45D3-B7C1-4569AA358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D1039-FAE3-4777-888F-41AF749DA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FF259-DB96-4BA3-BFF9-7A19B4827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97067-255B-41CB-B2AE-64BCB3609428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6C3CF-F048-41D2-AD95-C8A7C7BD0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DFE73-A494-4E68-A610-26DD36A5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9DC0-D471-4868-A16F-642CC4211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27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425D3E-2E80-44EE-9D89-E401DAE40C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2BC3B0-ACF7-4868-898E-7EC7BC83A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C7528-947B-4BA7-AED3-941C7191F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97067-255B-41CB-B2AE-64BCB3609428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BA31E-E534-4245-B0FF-CE29800E2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59988-8FE8-4DB3-99E4-B141C204F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9DC0-D471-4868-A16F-642CC4211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44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61E71-B977-4144-A939-464B78800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8D9EE-C155-4767-81DA-FD349BD00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D26D3-17E9-475E-8226-B7B465CC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97067-255B-41CB-B2AE-64BCB3609428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C8E52-37F2-4E42-84F7-98AFCB9A3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B24AD-C3C0-4DCA-B101-2C941BC44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9DC0-D471-4868-A16F-642CC4211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31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444CD-6298-42D4-99B8-9A14A5ED5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7E351-2F68-4F09-B870-2C3767C9E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2AFE8-79CC-4C37-B3EA-3B1AA0C29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97067-255B-41CB-B2AE-64BCB3609428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00F06-15CA-4083-A7A3-944D7A71E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6058F-5329-4979-9B8A-4B474947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9DC0-D471-4868-A16F-642CC4211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5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D0A77-9FD7-4A16-9D10-AF87C5C0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EBD83-7818-4B01-A3ED-5E62346756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4C391-70BC-41D8-85D7-06CF7B398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DFB5D2-8430-4809-8EEF-8C63C5D8C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97067-255B-41CB-B2AE-64BCB3609428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EE8786-BA3F-4AF0-B14B-0930DE31E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B3160-D58B-4F9D-AC2B-B924BAD12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9DC0-D471-4868-A16F-642CC4211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80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8F231-419F-42FD-B20C-4C2E88CD3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E3977-CE54-4C48-B079-C848317E5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7D1A30-0EFC-4401-8717-C10A70D58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1685CF-7E15-445B-B070-35E81E387D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56431-94C9-43D8-98E5-F705A8438A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B8499C-A193-4A6A-B756-B02457C50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97067-255B-41CB-B2AE-64BCB3609428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DC1D8C-DFB5-43FF-B233-B55145C8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3D1C81-8571-4D6A-832F-4B43209E6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9DC0-D471-4868-A16F-642CC4211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91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357FA-C253-4C0F-AE13-2D2CFDE47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34EA01-A331-4814-A5DA-936CD32D2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97067-255B-41CB-B2AE-64BCB3609428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09F032-9B49-463E-B13A-EAC61AAEE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33197D-6E05-4E10-8D5C-7C3E08404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9DC0-D471-4868-A16F-642CC4211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73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149A39-A010-4E8C-9F2B-863DDF2B6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97067-255B-41CB-B2AE-64BCB3609428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9F7236-CB1F-4CE2-84B9-A532503E7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61DA1-8B8E-4B84-986D-8377511A9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9DC0-D471-4868-A16F-642CC4211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80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1ED82-C1E3-4390-85CA-DD8A46CCA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EEB9B-B08B-469B-BBD9-57ADB10AF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4463CC-C2E5-4CCE-B7E0-F0EE17FA7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DF8D8C-E2C0-442B-8D08-DC926624E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97067-255B-41CB-B2AE-64BCB3609428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CBA93-F01B-417F-A911-2B1A32E49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15EE4-6D49-4E6B-BEE2-E698049C2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9DC0-D471-4868-A16F-642CC4211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1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2EBA2-AD5D-4774-A8E6-C0807C8D1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4332CA-AF89-458A-813B-0CAB2E709A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CCDD0-266A-439B-B7A1-55D7D3402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D38870-EA97-4B39-8053-DF43AFD18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97067-255B-41CB-B2AE-64BCB3609428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800573-3E59-47A0-BA74-816AE8D60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2AA5B1-2080-4C3A-8303-F93567457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9DC0-D471-4868-A16F-642CC4211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71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A44772-54E5-4D08-BEDC-BECC49CFE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FB288-AB5B-415E-8E57-48B3BE0FF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7DDA2-C57A-4BF8-ADE4-F22E11DE1D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97067-255B-41CB-B2AE-64BCB3609428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B2888-6476-4024-8F2A-D8947662D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F778C-CDF5-4085-B6F6-B348FC197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69DC0-D471-4868-A16F-642CC4211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8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06E863-08F1-46B4-A043-A225610B3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0074364-8D3B-4983-A9A8-24FBCDDD33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605670"/>
            <a:ext cx="12192000" cy="1252330"/>
          </a:xfrm>
          <a:solidFill>
            <a:schemeClr val="tx1"/>
          </a:solidFill>
        </p:spPr>
        <p:txBody>
          <a:bodyPr>
            <a:normAutofit lnSpcReduction="10000"/>
          </a:bodyPr>
          <a:lstStyle/>
          <a:p>
            <a:r>
              <a:rPr lang="en-US" sz="8800" dirty="0">
                <a:solidFill>
                  <a:schemeClr val="bg1"/>
                </a:solidFill>
              </a:rPr>
              <a:t>Dinosaurs and the Bible</a:t>
            </a:r>
          </a:p>
        </p:txBody>
      </p:sp>
    </p:spTree>
    <p:extLst>
      <p:ext uri="{BB962C8B-B14F-4D97-AF65-F5344CB8AC3E}">
        <p14:creationId xmlns:p14="http://schemas.microsoft.com/office/powerpoint/2010/main" val="3061026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CB6BB6-6582-4C1F-870D-55E235772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34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EB27B4-A76B-4D9A-86BD-60BA1E4B3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36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37064-C405-4669-B17F-DE9821AB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r>
              <a:rPr lang="en-US" sz="6500" dirty="0">
                <a:solidFill>
                  <a:schemeClr val="bg1"/>
                </a:solidFill>
              </a:rPr>
              <a:t>3. Biblical Mentions of Dinosaurs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165BB-F099-4517-BC5D-F6888EC3E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1224"/>
            <a:ext cx="12191998" cy="6602759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Job 41 – Leviathan </a:t>
            </a:r>
          </a:p>
          <a:p>
            <a:pPr lvl="1"/>
            <a:r>
              <a:rPr lang="en-US" sz="4200" dirty="0">
                <a:solidFill>
                  <a:schemeClr val="bg1"/>
                </a:solidFill>
              </a:rPr>
              <a:t>Gen. 1:20-23: Day 5 – great sea creatures</a:t>
            </a:r>
          </a:p>
          <a:p>
            <a:pPr lvl="1"/>
            <a:r>
              <a:rPr lang="en-US" sz="4200" dirty="0">
                <a:solidFill>
                  <a:schemeClr val="bg1"/>
                </a:solidFill>
              </a:rPr>
              <a:t>34 verses devoted to this creature! </a:t>
            </a:r>
          </a:p>
          <a:p>
            <a:pPr lvl="1"/>
            <a:r>
              <a:rPr lang="en-US" sz="4200" dirty="0">
                <a:solidFill>
                  <a:schemeClr val="bg1"/>
                </a:solidFill>
              </a:rPr>
              <a:t>14 rhetorical questions [1-10a]</a:t>
            </a:r>
          </a:p>
          <a:p>
            <a:pPr lvl="1"/>
            <a:r>
              <a:rPr lang="en-US" sz="4200" dirty="0">
                <a:solidFill>
                  <a:schemeClr val="bg1"/>
                </a:solidFill>
              </a:rPr>
              <a:t>Anatomy [12-24]: 18-21 describe literal fire-breathing</a:t>
            </a:r>
          </a:p>
          <a:p>
            <a:pPr lvl="1"/>
            <a:r>
              <a:rPr lang="en-US" sz="4200" dirty="0">
                <a:solidFill>
                  <a:schemeClr val="bg1"/>
                </a:solidFill>
              </a:rPr>
              <a:t>How could the Leviathan not be a dinosaur?</a:t>
            </a:r>
          </a:p>
          <a:p>
            <a:pPr lvl="1"/>
            <a:r>
              <a:rPr lang="en-US" sz="4200" dirty="0">
                <a:solidFill>
                  <a:schemeClr val="bg1"/>
                </a:solidFill>
              </a:rPr>
              <a:t>Main point: God created the Leviathan, 33-34, making YHWH greater than this beast!</a:t>
            </a:r>
          </a:p>
        </p:txBody>
      </p:sp>
    </p:spTree>
    <p:extLst>
      <p:ext uri="{BB962C8B-B14F-4D97-AF65-F5344CB8AC3E}">
        <p14:creationId xmlns:p14="http://schemas.microsoft.com/office/powerpoint/2010/main" val="122956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89BCF3-6139-4C89-98B9-AC8869B8D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23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37064-C405-4669-B17F-DE9821AB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r>
              <a:rPr lang="en-US" sz="6500" dirty="0">
                <a:solidFill>
                  <a:schemeClr val="bg1"/>
                </a:solidFill>
              </a:rPr>
              <a:t>3. Biblical Mentions of Dinosaurs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165BB-F099-4517-BC5D-F6888EC3E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1224"/>
            <a:ext cx="12191998" cy="6602759"/>
          </a:xfrm>
        </p:spPr>
        <p:txBody>
          <a:bodyPr>
            <a:noAutofit/>
          </a:bodyPr>
          <a:lstStyle/>
          <a:p>
            <a:r>
              <a:rPr lang="en-US" sz="4600" dirty="0">
                <a:solidFill>
                  <a:schemeClr val="bg1"/>
                </a:solidFill>
              </a:rPr>
              <a:t>Isaiah 14:29; 30:6</a:t>
            </a:r>
          </a:p>
          <a:p>
            <a:pPr marL="0" indent="0">
              <a:buNone/>
            </a:pPr>
            <a:r>
              <a:rPr lang="en-US" sz="4600" dirty="0">
                <a:solidFill>
                  <a:schemeClr val="bg1"/>
                </a:solidFill>
              </a:rPr>
              <a:t>“There is a place in Arabia, situated very near the city of </a:t>
            </a:r>
            <a:r>
              <a:rPr lang="en-US" sz="4600" dirty="0" err="1">
                <a:solidFill>
                  <a:schemeClr val="bg1"/>
                </a:solidFill>
              </a:rPr>
              <a:t>Buto</a:t>
            </a:r>
            <a:r>
              <a:rPr lang="en-US" sz="4600" dirty="0">
                <a:solidFill>
                  <a:schemeClr val="bg1"/>
                </a:solidFill>
              </a:rPr>
              <a:t>, to which I went, on hearing of </a:t>
            </a:r>
            <a:r>
              <a:rPr lang="en-US" sz="4600" dirty="0">
                <a:solidFill>
                  <a:srgbClr val="FFFF00"/>
                </a:solidFill>
              </a:rPr>
              <a:t>some winged serpents</a:t>
            </a:r>
            <a:r>
              <a:rPr lang="en-US" sz="4600" dirty="0">
                <a:solidFill>
                  <a:schemeClr val="bg1"/>
                </a:solidFill>
              </a:rPr>
              <a:t>; and when I arrived there, I saw bones and spines of serpents, in such quantities as it would be impossible to describe: …The form of the serpent is like that of the water-snake; but he has </a:t>
            </a:r>
            <a:r>
              <a:rPr lang="en-US" sz="4600" dirty="0">
                <a:solidFill>
                  <a:srgbClr val="FFFF00"/>
                </a:solidFill>
              </a:rPr>
              <a:t>wings without feathers</a:t>
            </a:r>
            <a:r>
              <a:rPr lang="en-US" sz="4600" dirty="0">
                <a:solidFill>
                  <a:schemeClr val="bg1"/>
                </a:solidFill>
              </a:rPr>
              <a:t>, and as like as possible to the wings of a bat” </a:t>
            </a:r>
            <a:r>
              <a:rPr lang="en-US" dirty="0">
                <a:solidFill>
                  <a:schemeClr val="bg1"/>
                </a:solidFill>
              </a:rPr>
              <a:t>(Herodotus, 1850, Book II, LXXV, pp. 75-56).</a:t>
            </a:r>
            <a:endParaRPr lang="en-US" sz="4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0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37064-C405-4669-B17F-DE9821AB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r>
              <a:rPr lang="en-US" sz="6500" dirty="0">
                <a:solidFill>
                  <a:schemeClr val="bg1"/>
                </a:solidFill>
              </a:rPr>
              <a:t>3. Biblical Mentions of Dinosaurs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165BB-F099-4517-BC5D-F6888EC3E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1224"/>
            <a:ext cx="12191998" cy="6602759"/>
          </a:xfrm>
        </p:spPr>
        <p:txBody>
          <a:bodyPr>
            <a:noAutofit/>
          </a:bodyPr>
          <a:lstStyle/>
          <a:p>
            <a:r>
              <a:rPr lang="en-US" sz="4600" dirty="0">
                <a:solidFill>
                  <a:schemeClr val="bg1"/>
                </a:solidFill>
              </a:rPr>
              <a:t>Isaiah 14:29; 30:6</a:t>
            </a:r>
          </a:p>
          <a:p>
            <a:pPr marL="0" indent="0">
              <a:buNone/>
            </a:pPr>
            <a:r>
              <a:rPr lang="en-US" sz="4600" dirty="0">
                <a:solidFill>
                  <a:schemeClr val="bg1"/>
                </a:solidFill>
              </a:rPr>
              <a:t>“For when the ground was difficult to be passed over, because of </a:t>
            </a:r>
            <a:r>
              <a:rPr lang="en-US" sz="4600" dirty="0">
                <a:solidFill>
                  <a:srgbClr val="FFFF00"/>
                </a:solidFill>
              </a:rPr>
              <a:t>the multitude of serpents</a:t>
            </a:r>
            <a:r>
              <a:rPr lang="en-US" sz="4600" dirty="0">
                <a:solidFill>
                  <a:schemeClr val="bg1"/>
                </a:solidFill>
              </a:rPr>
              <a:t>, </a:t>
            </a:r>
            <a:r>
              <a:rPr lang="en-US" sz="4600" dirty="0">
                <a:solidFill>
                  <a:srgbClr val="FFFF00"/>
                </a:solidFill>
              </a:rPr>
              <a:t>Moses</a:t>
            </a:r>
            <a:r>
              <a:rPr lang="en-US" sz="4600" dirty="0">
                <a:solidFill>
                  <a:schemeClr val="bg1"/>
                </a:solidFill>
              </a:rPr>
              <a:t> invented a wonderful stratagem to preserve the army safe, and without hurt; for he made baskets, like unto arks, and carried them along with them; which animal is the greatest enemy to </a:t>
            </a:r>
            <a:r>
              <a:rPr lang="en-US" sz="4600" dirty="0">
                <a:solidFill>
                  <a:srgbClr val="FFFF00"/>
                </a:solidFill>
              </a:rPr>
              <a:t>serpents</a:t>
            </a:r>
            <a:r>
              <a:rPr lang="en-US" sz="4600" dirty="0">
                <a:solidFill>
                  <a:schemeClr val="bg1"/>
                </a:solidFill>
              </a:rPr>
              <a:t> imaginable, for they </a:t>
            </a:r>
            <a:r>
              <a:rPr lang="en-US" sz="4600" dirty="0">
                <a:solidFill>
                  <a:srgbClr val="FFFF00"/>
                </a:solidFill>
              </a:rPr>
              <a:t>fly</a:t>
            </a:r>
            <a:r>
              <a:rPr lang="en-US" sz="4600" dirty="0">
                <a:solidFill>
                  <a:schemeClr val="bg1"/>
                </a:solidFill>
              </a:rPr>
              <a:t> from them when they come near them;” </a:t>
            </a:r>
            <a:r>
              <a:rPr lang="en-US" sz="2400" dirty="0">
                <a:solidFill>
                  <a:schemeClr val="bg1"/>
                </a:solidFill>
              </a:rPr>
              <a:t>(Josephus, Flavius, Book II, Chapter X, p.58).</a:t>
            </a:r>
            <a:endParaRPr lang="en-US" sz="4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2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BD338A-2003-4CDD-B36A-50CA74E40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94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37064-C405-4669-B17F-DE9821AB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8783"/>
            <a:ext cx="12192000" cy="1325563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165BB-F099-4517-BC5D-F6888EC3E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37898"/>
            <a:ext cx="12191998" cy="6602759"/>
          </a:xfrm>
        </p:spPr>
        <p:txBody>
          <a:bodyPr>
            <a:no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</a:rPr>
              <a:t>Dinosaurs were created on the same day as man; they lived together with dinosaurs being submissive to man’s dominion.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</a:rPr>
              <a:t>The reason we do not read the word dinosaur in the Bible is because the word dinosaur was invented over 200 years after the </a:t>
            </a:r>
            <a:r>
              <a:rPr lang="en-US" sz="4000" cap="small" dirty="0">
                <a:solidFill>
                  <a:schemeClr val="bg1"/>
                </a:solidFill>
              </a:rPr>
              <a:t>King James Version </a:t>
            </a:r>
            <a:r>
              <a:rPr lang="en-US" sz="4000" dirty="0">
                <a:solidFill>
                  <a:schemeClr val="bg1"/>
                </a:solidFill>
              </a:rPr>
              <a:t>was released.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</a:rPr>
              <a:t>Don’t believe what the world wants you to believe about the absurd claims of dinosaurs; instead, open God’s Word and study to see what He has revealed for us!</a:t>
            </a:r>
          </a:p>
        </p:txBody>
      </p:sp>
    </p:spTree>
    <p:extLst>
      <p:ext uri="{BB962C8B-B14F-4D97-AF65-F5344CB8AC3E}">
        <p14:creationId xmlns:p14="http://schemas.microsoft.com/office/powerpoint/2010/main" val="393235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37064-C405-4669-B17F-DE9821AB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For a copy of these notes:</a:t>
            </a:r>
            <a:br>
              <a:rPr lang="en-US" sz="6600" dirty="0">
                <a:solidFill>
                  <a:schemeClr val="bg1"/>
                </a:solidFill>
              </a:rPr>
            </a:br>
            <a:br>
              <a:rPr lang="en-US" sz="6600" dirty="0">
                <a:solidFill>
                  <a:schemeClr val="bg1"/>
                </a:solidFill>
              </a:rPr>
            </a:br>
            <a:r>
              <a:rPr lang="en-US" sz="6000" dirty="0">
                <a:solidFill>
                  <a:schemeClr val="bg1"/>
                </a:solidFill>
              </a:rPr>
              <a:t>thejustinreedshow.com/bibleresources</a:t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n-US" sz="6000" b="1" dirty="0">
                <a:solidFill>
                  <a:schemeClr val="bg1"/>
                </a:solidFill>
              </a:rPr>
              <a:t>or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n-US" sz="6000" dirty="0">
                <a:solidFill>
                  <a:schemeClr val="bg1"/>
                </a:solidFill>
              </a:rPr>
              <a:t>Google: Justin Reed Bible</a:t>
            </a:r>
            <a:br>
              <a:rPr lang="en-US" sz="6600" dirty="0">
                <a:solidFill>
                  <a:schemeClr val="bg1"/>
                </a:solidFill>
              </a:rPr>
            </a:br>
            <a:br>
              <a:rPr lang="en-US" sz="6600" dirty="0">
                <a:solidFill>
                  <a:schemeClr val="bg1"/>
                </a:solidFill>
              </a:rPr>
            </a:br>
            <a:r>
              <a:rPr lang="en-US" sz="6600" dirty="0">
                <a:solidFill>
                  <a:schemeClr val="bg1"/>
                </a:solidFill>
              </a:rPr>
              <a:t>VBS Notes &gt; Notes &amp; PowerPoint</a:t>
            </a:r>
          </a:p>
        </p:txBody>
      </p:sp>
    </p:spTree>
    <p:extLst>
      <p:ext uri="{BB962C8B-B14F-4D97-AF65-F5344CB8AC3E}">
        <p14:creationId xmlns:p14="http://schemas.microsoft.com/office/powerpoint/2010/main" val="3740799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5D7EE40-CFB1-411B-B9A5-3D4A940C3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539"/>
            <a:ext cx="10515600" cy="68580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Sermon © 2021 Justin D. Reed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Presentation © 2021 Justin D. Reed</a:t>
            </a:r>
          </a:p>
          <a:p>
            <a:pPr marL="0" indent="0" algn="ctr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Provided free through Justin Reed’s Bible Resources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Post Office Box 292, Woodbury TN 37190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thejustinreedshow.com/</a:t>
            </a:r>
            <a:r>
              <a:rPr lang="en-US" dirty="0" err="1">
                <a:solidFill>
                  <a:srgbClr val="FFFF00"/>
                </a:solidFill>
              </a:rPr>
              <a:t>bibleresources</a:t>
            </a:r>
            <a:endParaRPr lang="en-US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“To God be the Glory!”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150</a:t>
            </a:r>
          </a:p>
          <a:p>
            <a:pPr marL="0" indent="0" algn="ctr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Fossil pictures taken at the </a:t>
            </a:r>
            <a:r>
              <a:rPr lang="en-US" i="1" dirty="0">
                <a:solidFill>
                  <a:srgbClr val="FFFF00"/>
                </a:solidFill>
              </a:rPr>
              <a:t>American Museum of Natural History</a:t>
            </a:r>
            <a:r>
              <a:rPr lang="en-US" dirty="0">
                <a:solidFill>
                  <a:srgbClr val="FFFF00"/>
                </a:solidFill>
              </a:rPr>
              <a:t> in New York City on Sunday, March 8, 2015 by Justin D. Reed. © 2015</a:t>
            </a:r>
          </a:p>
          <a:p>
            <a:pPr marL="0" indent="0" algn="ctr">
              <a:buNone/>
            </a:pPr>
            <a:r>
              <a:rPr lang="en-US" i="1" dirty="0">
                <a:solidFill>
                  <a:srgbClr val="FFFF00"/>
                </a:solidFill>
              </a:rPr>
              <a:t>“Argentinosaurus &amp; Justin Reed”</a:t>
            </a:r>
            <a:r>
              <a:rPr lang="en-US" dirty="0">
                <a:solidFill>
                  <a:srgbClr val="FFFF00"/>
                </a:solidFill>
              </a:rPr>
              <a:t> photo taken September 18, 2018 by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Sara Reed at the Fernbank Natural History Museum, Atlanta, GA. © 2018</a:t>
            </a:r>
          </a:p>
          <a:p>
            <a:pPr marL="0" indent="0" algn="ctr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All other photos courtesy of Wikipedia.</a:t>
            </a:r>
          </a:p>
        </p:txBody>
      </p:sp>
    </p:spTree>
    <p:extLst>
      <p:ext uri="{BB962C8B-B14F-4D97-AF65-F5344CB8AC3E}">
        <p14:creationId xmlns:p14="http://schemas.microsoft.com/office/powerpoint/2010/main" val="3372097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F0F92-3718-4CDC-9E71-A57A92F38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165BB-F099-4517-BC5D-F6888EC3E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327374" cy="6858001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000" dirty="0">
                <a:solidFill>
                  <a:schemeClr val="bg1"/>
                </a:solidFill>
              </a:rPr>
              <a:t>Begin: find and </a:t>
            </a:r>
            <a:r>
              <a:rPr lang="en-US" sz="5000" u="sng" dirty="0">
                <a:solidFill>
                  <a:schemeClr val="bg1"/>
                </a:solidFill>
              </a:rPr>
              <a:t>underline</a:t>
            </a:r>
            <a:r>
              <a:rPr lang="en-US" sz="5000" dirty="0">
                <a:solidFill>
                  <a:schemeClr val="bg1"/>
                </a:solidFill>
              </a:rPr>
              <a:t> every appearance of the word </a:t>
            </a:r>
            <a:r>
              <a:rPr lang="en-US" sz="5000" i="1" dirty="0">
                <a:solidFill>
                  <a:schemeClr val="bg1"/>
                </a:solidFill>
              </a:rPr>
              <a:t>dinosaur</a:t>
            </a:r>
            <a:r>
              <a:rPr lang="en-US" sz="5000" dirty="0">
                <a:solidFill>
                  <a:schemeClr val="bg1"/>
                </a:solidFill>
              </a:rPr>
              <a:t> in the Bible.</a:t>
            </a:r>
          </a:p>
          <a:p>
            <a:pPr marL="0" indent="0">
              <a:buNone/>
            </a:pPr>
            <a:endParaRPr lang="en-US" sz="5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5000" dirty="0">
                <a:solidFill>
                  <a:schemeClr val="bg1"/>
                </a:solidFill>
              </a:rPr>
              <a:t>1. Why none?</a:t>
            </a:r>
          </a:p>
          <a:p>
            <a:pPr marL="0" indent="0">
              <a:buNone/>
            </a:pPr>
            <a:r>
              <a:rPr lang="en-US" sz="5000" dirty="0">
                <a:solidFill>
                  <a:schemeClr val="bg1"/>
                </a:solidFill>
              </a:rPr>
              <a:t>2. When created?</a:t>
            </a:r>
          </a:p>
          <a:p>
            <a:pPr marL="0" indent="0">
              <a:buNone/>
            </a:pPr>
            <a:r>
              <a:rPr lang="en-US" sz="5000" dirty="0">
                <a:solidFill>
                  <a:schemeClr val="bg1"/>
                </a:solidFill>
              </a:rPr>
              <a:t>3. Biblical mentions</a:t>
            </a:r>
          </a:p>
          <a:p>
            <a:pPr marL="0" indent="0">
              <a:buNone/>
            </a:pPr>
            <a:endParaRPr lang="en-U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08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37064-C405-4669-B17F-DE9821AB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r>
              <a:rPr lang="en-US" sz="6500" dirty="0">
                <a:solidFill>
                  <a:schemeClr val="bg1"/>
                </a:solidFill>
              </a:rPr>
              <a:t>1. Why Not Mentioned in the Bible?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165BB-F099-4517-BC5D-F6888EC3E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1224"/>
            <a:ext cx="12191998" cy="6602759"/>
          </a:xfrm>
        </p:spPr>
        <p:txBody>
          <a:bodyPr>
            <a:normAutofit/>
          </a:bodyPr>
          <a:lstStyle/>
          <a:p>
            <a:r>
              <a:rPr lang="en-US" sz="5000" cap="small" dirty="0">
                <a:solidFill>
                  <a:schemeClr val="bg1"/>
                </a:solidFill>
              </a:rPr>
              <a:t>kjv</a:t>
            </a:r>
            <a:r>
              <a:rPr lang="en-US" sz="5000" dirty="0">
                <a:solidFill>
                  <a:schemeClr val="bg1"/>
                </a:solidFill>
              </a:rPr>
              <a:t> translated in 1611 by King James I</a:t>
            </a:r>
          </a:p>
          <a:p>
            <a:r>
              <a:rPr lang="en-US" sz="5000" i="1" cap="small" dirty="0">
                <a:solidFill>
                  <a:schemeClr val="bg1"/>
                </a:solidFill>
              </a:rPr>
              <a:t>Dinosaur</a:t>
            </a:r>
            <a:r>
              <a:rPr lang="en-US" sz="5000" dirty="0">
                <a:solidFill>
                  <a:schemeClr val="bg1"/>
                </a:solidFill>
              </a:rPr>
              <a:t> coined by Sir Richard Owen in 1841</a:t>
            </a:r>
          </a:p>
          <a:p>
            <a:r>
              <a:rPr lang="en-US" sz="5000" dirty="0">
                <a:solidFill>
                  <a:schemeClr val="bg1"/>
                </a:solidFill>
              </a:rPr>
              <a:t>Needed a new word to describe </a:t>
            </a:r>
            <a:br>
              <a:rPr lang="en-US" sz="5000" dirty="0">
                <a:solidFill>
                  <a:schemeClr val="bg1"/>
                </a:solidFill>
              </a:rPr>
            </a:br>
            <a:r>
              <a:rPr lang="en-US" sz="5000" dirty="0">
                <a:solidFill>
                  <a:schemeClr val="bg1"/>
                </a:solidFill>
              </a:rPr>
              <a:t>the bones he was examining</a:t>
            </a:r>
          </a:p>
          <a:p>
            <a:r>
              <a:rPr lang="en-US" sz="5000" i="1" dirty="0" err="1">
                <a:solidFill>
                  <a:schemeClr val="bg1"/>
                </a:solidFill>
              </a:rPr>
              <a:t>Deinos</a:t>
            </a:r>
            <a:r>
              <a:rPr lang="en-US" sz="5000" i="1" dirty="0">
                <a:solidFill>
                  <a:schemeClr val="bg1"/>
                </a:solidFill>
              </a:rPr>
              <a:t> </a:t>
            </a:r>
            <a:r>
              <a:rPr lang="en-US" sz="5000" dirty="0">
                <a:solidFill>
                  <a:schemeClr val="bg1"/>
                </a:solidFill>
              </a:rPr>
              <a:t>[terrible] + </a:t>
            </a:r>
            <a:r>
              <a:rPr lang="en-US" sz="5000" i="1" dirty="0" err="1">
                <a:solidFill>
                  <a:schemeClr val="bg1"/>
                </a:solidFill>
              </a:rPr>
              <a:t>sauros</a:t>
            </a:r>
            <a:r>
              <a:rPr lang="en-US" sz="5000" dirty="0">
                <a:solidFill>
                  <a:schemeClr val="bg1"/>
                </a:solidFill>
              </a:rPr>
              <a:t> [lizard]</a:t>
            </a:r>
            <a:endParaRPr lang="en-US" sz="5000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17EFA7-B59C-42D9-A61C-499BE1D01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731" y="2637183"/>
            <a:ext cx="3405269" cy="422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8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37064-C405-4669-B17F-DE9821AB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r>
              <a:rPr lang="en-US" sz="6500" dirty="0">
                <a:solidFill>
                  <a:schemeClr val="bg1"/>
                </a:solidFill>
              </a:rPr>
              <a:t>2. When Were They Created?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165BB-F099-4517-BC5D-F6888EC3E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1224"/>
            <a:ext cx="12191998" cy="6602759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Gen. 1:24 – “Day 6, Day 6 – God made animals and man that day.”</a:t>
            </a:r>
          </a:p>
          <a:p>
            <a:r>
              <a:rPr lang="en-US" sz="5000" dirty="0">
                <a:solidFill>
                  <a:schemeClr val="bg1"/>
                </a:solidFill>
              </a:rPr>
              <a:t>Ex. 20:11 – “all” – “used to refer to the whole quantity or extent of a particular group or thing.”</a:t>
            </a:r>
          </a:p>
          <a:p>
            <a:r>
              <a:rPr lang="en-US" sz="5000" dirty="0">
                <a:solidFill>
                  <a:schemeClr val="bg1"/>
                </a:solidFill>
              </a:rPr>
              <a:t>Man and dinosaurs were created the same day – they lived together. </a:t>
            </a:r>
          </a:p>
        </p:txBody>
      </p:sp>
    </p:spTree>
    <p:extLst>
      <p:ext uri="{BB962C8B-B14F-4D97-AF65-F5344CB8AC3E}">
        <p14:creationId xmlns:p14="http://schemas.microsoft.com/office/powerpoint/2010/main" val="143090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6779D5-4DEC-468D-BAA9-5E832761C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4" y="0"/>
            <a:ext cx="10310192" cy="686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32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AEB2F59-C3B3-4469-8A60-B9D4F311D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12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37064-C405-4669-B17F-DE9821AB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r>
              <a:rPr lang="en-US" sz="6500" dirty="0">
                <a:solidFill>
                  <a:schemeClr val="bg1"/>
                </a:solidFill>
              </a:rPr>
              <a:t>3. Biblical Mentions of Dinosaurs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165BB-F099-4517-BC5D-F6888EC3E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1224"/>
            <a:ext cx="12191998" cy="6602759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Job 40 – Behemoth</a:t>
            </a:r>
          </a:p>
          <a:p>
            <a:pPr lvl="1"/>
            <a:r>
              <a:rPr lang="en-US" sz="4000" dirty="0">
                <a:solidFill>
                  <a:schemeClr val="bg1"/>
                </a:solidFill>
              </a:rPr>
              <a:t>38:1-38 – 20 inanimate: foundation; ocean; morning; sea springs; deep recesses; gates of death; earth expanse; light/darkness; snow; hail; light; wind; rain; thunderbolts; dew; ice; constellations; laws of universe; clouds; lightening = all real</a:t>
            </a:r>
          </a:p>
          <a:p>
            <a:pPr lvl="1"/>
            <a:r>
              <a:rPr lang="en-US" sz="4000" dirty="0">
                <a:solidFill>
                  <a:schemeClr val="bg1"/>
                </a:solidFill>
              </a:rPr>
              <a:t>38:39-40:34 – 9 animals: lion; raven; mtn. goat; wild donkey; wild ox; ostrich; war horse; hawk; eagle = all real</a:t>
            </a:r>
          </a:p>
          <a:p>
            <a:pPr lvl="1"/>
            <a:r>
              <a:rPr lang="en-US" sz="4000" dirty="0">
                <a:solidFill>
                  <a:schemeClr val="bg1"/>
                </a:solidFill>
              </a:rPr>
              <a:t>Logically the next two items will also be real</a:t>
            </a:r>
          </a:p>
        </p:txBody>
      </p:sp>
    </p:spTree>
    <p:extLst>
      <p:ext uri="{BB962C8B-B14F-4D97-AF65-F5344CB8AC3E}">
        <p14:creationId xmlns:p14="http://schemas.microsoft.com/office/powerpoint/2010/main" val="177361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37064-C405-4669-B17F-DE9821AB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r>
              <a:rPr lang="en-US" sz="6500" dirty="0">
                <a:solidFill>
                  <a:schemeClr val="bg1"/>
                </a:solidFill>
              </a:rPr>
              <a:t>3. Biblical Mentions of Dinosaurs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165BB-F099-4517-BC5D-F6888EC3E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1224"/>
            <a:ext cx="12191998" cy="6602759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Job 40 – Behemoth anatomy</a:t>
            </a:r>
          </a:p>
          <a:p>
            <a:pPr lvl="1"/>
            <a:r>
              <a:rPr lang="en-US" sz="4600" dirty="0">
                <a:solidFill>
                  <a:schemeClr val="bg1"/>
                </a:solidFill>
              </a:rPr>
              <a:t>16: strong stomach muscles: hippo? elephant?</a:t>
            </a:r>
          </a:p>
          <a:p>
            <a:pPr lvl="1"/>
            <a:r>
              <a:rPr lang="en-US" sz="4600" dirty="0">
                <a:solidFill>
                  <a:schemeClr val="bg1"/>
                </a:solidFill>
              </a:rPr>
              <a:t>17: cedar-like tail: literal? No, simile. hippo? elephant? rhino?</a:t>
            </a:r>
          </a:p>
          <a:p>
            <a:pPr lvl="1"/>
            <a:r>
              <a:rPr lang="en-US" sz="4600" dirty="0">
                <a:solidFill>
                  <a:schemeClr val="bg1"/>
                </a:solidFill>
              </a:rPr>
              <a:t>18: bones like brass: literal? No, simile. Elephant: 5-7 tons; hippo: 3-4 tons; </a:t>
            </a:r>
            <a:r>
              <a:rPr lang="en-US" sz="4600" i="1" dirty="0">
                <a:solidFill>
                  <a:schemeClr val="bg1"/>
                </a:solidFill>
              </a:rPr>
              <a:t>Argentinosaurus</a:t>
            </a:r>
            <a:r>
              <a:rPr lang="en-US" sz="4600" dirty="0">
                <a:solidFill>
                  <a:schemeClr val="bg1"/>
                </a:solidFill>
              </a:rPr>
              <a:t>: 80-100 tons. </a:t>
            </a:r>
          </a:p>
          <a:p>
            <a:pPr lvl="1"/>
            <a:r>
              <a:rPr lang="en-US" sz="4600" dirty="0">
                <a:solidFill>
                  <a:schemeClr val="bg1"/>
                </a:solidFill>
              </a:rPr>
              <a:t>Conclusion: had to be a dinosaur!</a:t>
            </a:r>
          </a:p>
        </p:txBody>
      </p:sp>
    </p:spTree>
    <p:extLst>
      <p:ext uri="{BB962C8B-B14F-4D97-AF65-F5344CB8AC3E}">
        <p14:creationId xmlns:p14="http://schemas.microsoft.com/office/powerpoint/2010/main" val="252646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CB6BB6-6582-4C1F-870D-55E235772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12192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12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19002</TotalTime>
  <Words>817</Words>
  <Application>Microsoft Office PowerPoint</Application>
  <PresentationFormat>Widescreen</PresentationFormat>
  <Paragraphs>56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1. Why Not Mentioned in the Bible?</vt:lpstr>
      <vt:lpstr>2. When Were They Created?</vt:lpstr>
      <vt:lpstr>PowerPoint Presentation</vt:lpstr>
      <vt:lpstr>PowerPoint Presentation</vt:lpstr>
      <vt:lpstr>3. Biblical Mentions of Dinosaurs</vt:lpstr>
      <vt:lpstr>3. Biblical Mentions of Dinosaurs</vt:lpstr>
      <vt:lpstr>PowerPoint Presentation</vt:lpstr>
      <vt:lpstr>PowerPoint Presentation</vt:lpstr>
      <vt:lpstr>PowerPoint Presentation</vt:lpstr>
      <vt:lpstr>3. Biblical Mentions of Dinosaurs</vt:lpstr>
      <vt:lpstr>PowerPoint Presentation</vt:lpstr>
      <vt:lpstr>3. Biblical Mentions of Dinosaurs</vt:lpstr>
      <vt:lpstr>3. Biblical Mentions of Dinosaurs</vt:lpstr>
      <vt:lpstr>PowerPoint Presentation</vt:lpstr>
      <vt:lpstr>Lessons</vt:lpstr>
      <vt:lpstr>For a copy of these notes:  thejustinreedshow.com/bibleresources or  Google: Justin Reed Bible  VBS Notes &gt; Notes &amp; PowerPoint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“Live at Five” Series: Overcoming the World</dc:title>
  <dc:creator>Justin D. Reed</dc:creator>
  <cp:lastModifiedBy>Justin D. Reed</cp:lastModifiedBy>
  <cp:revision>334</cp:revision>
  <dcterms:created xsi:type="dcterms:W3CDTF">2020-03-28T20:11:58Z</dcterms:created>
  <dcterms:modified xsi:type="dcterms:W3CDTF">2021-06-30T23:16:35Z</dcterms:modified>
</cp:coreProperties>
</file>